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35" r:id="rId2"/>
  </p:sldMasterIdLst>
  <p:notesMasterIdLst>
    <p:notesMasterId r:id="rId31"/>
  </p:notesMasterIdLst>
  <p:sldIdLst>
    <p:sldId id="256" r:id="rId3"/>
    <p:sldId id="277" r:id="rId4"/>
    <p:sldId id="278" r:id="rId5"/>
    <p:sldId id="279" r:id="rId6"/>
    <p:sldId id="257" r:id="rId7"/>
    <p:sldId id="291" r:id="rId8"/>
    <p:sldId id="280" r:id="rId9"/>
    <p:sldId id="281" r:id="rId10"/>
    <p:sldId id="282" r:id="rId11"/>
    <p:sldId id="292" r:id="rId12"/>
    <p:sldId id="299" r:id="rId13"/>
    <p:sldId id="302" r:id="rId14"/>
    <p:sldId id="293" r:id="rId15"/>
    <p:sldId id="296" r:id="rId16"/>
    <p:sldId id="297" r:id="rId17"/>
    <p:sldId id="267" r:id="rId18"/>
    <p:sldId id="294" r:id="rId19"/>
    <p:sldId id="295" r:id="rId20"/>
    <p:sldId id="287" r:id="rId21"/>
    <p:sldId id="300" r:id="rId22"/>
    <p:sldId id="301" r:id="rId23"/>
    <p:sldId id="283" r:id="rId24"/>
    <p:sldId id="273" r:id="rId25"/>
    <p:sldId id="288" r:id="rId26"/>
    <p:sldId id="289" r:id="rId27"/>
    <p:sldId id="260" r:id="rId28"/>
    <p:sldId id="298" r:id="rId29"/>
    <p:sldId id="290"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FF66"/>
    <a:srgbClr val="660066"/>
    <a:srgbClr val="6666FF"/>
    <a:srgbClr val="33CCCC"/>
    <a:srgbClr val="9966FF"/>
    <a:srgbClr val="9999FF"/>
    <a:srgbClr val="FF6600"/>
    <a:srgbClr val="0099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25" autoAdjust="0"/>
    <p:restoredTop sz="94660"/>
  </p:normalViewPr>
  <p:slideViewPr>
    <p:cSldViewPr>
      <p:cViewPr varScale="1">
        <p:scale>
          <a:sx n="114" d="100"/>
          <a:sy n="114" d="100"/>
        </p:scale>
        <p:origin x="1620"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F3D2037-C8F9-422F-AEEC-9F4CA9F81D8C}" type="slidenum">
              <a:rPr lang="en-US"/>
              <a:pPr>
                <a:defRPr/>
              </a:pPr>
              <a:t>‹#›</a:t>
            </a:fld>
            <a:endParaRPr lang="en-US"/>
          </a:p>
        </p:txBody>
      </p:sp>
    </p:spTree>
    <p:extLst>
      <p:ext uri="{BB962C8B-B14F-4D97-AF65-F5344CB8AC3E}">
        <p14:creationId xmlns:p14="http://schemas.microsoft.com/office/powerpoint/2010/main" val="41377181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52BDC2C-BDD9-4C3A-8070-2DF9986ABAB2}" type="slidenum">
              <a:rPr lang="en-US" altLang="en-US" smtClean="0"/>
              <a:pPr eaLnBrk="1" hangingPunct="1">
                <a:spcBef>
                  <a:spcPct val="0"/>
                </a:spcBef>
              </a:pPr>
              <a:t>1</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DDC15A7-63BC-40F6-97B0-77CB7009E009}" type="slidenum">
              <a:rPr lang="en-US" altLang="en-US" smtClean="0"/>
              <a:pPr eaLnBrk="1" hangingPunct="1">
                <a:spcBef>
                  <a:spcPct val="0"/>
                </a:spcBef>
              </a:pPr>
              <a:t>2</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14311FD-BFF2-48FB-85CA-C940DC8A205E}" type="slidenum">
              <a:rPr lang="en-US" altLang="en-US" smtClean="0"/>
              <a:pPr eaLnBrk="1" hangingPunct="1">
                <a:spcBef>
                  <a:spcPct val="0"/>
                </a:spcBef>
              </a:pPr>
              <a:t>5</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AFF9A65-79D7-4944-85D1-6E8F03E8FB51}" type="slidenum">
              <a:rPr lang="en-US" altLang="en-US" smtClean="0"/>
              <a:pPr eaLnBrk="1" hangingPunct="1">
                <a:spcBef>
                  <a:spcPct val="0"/>
                </a:spcBef>
              </a:pPr>
              <a:t>16</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smtClean="0"/>
              <a:t>You have the right to say Yes or No to Services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EA11AC4-958D-49AC-A0BE-F293E1B88FC4}" type="slidenum">
              <a:rPr lang="en-US" altLang="en-US" smtClean="0"/>
              <a:pPr eaLnBrk="1" hangingPunct="1">
                <a:spcBef>
                  <a:spcPct val="0"/>
                </a:spcBef>
              </a:pPr>
              <a:t>21</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smtClean="0"/>
              <a:t>You have the right to offer complaints to the agency</a:t>
            </a:r>
          </a:p>
        </p:txBody>
      </p:sp>
    </p:spTree>
    <p:extLst>
      <p:ext uri="{BB962C8B-B14F-4D97-AF65-F5344CB8AC3E}">
        <p14:creationId xmlns:p14="http://schemas.microsoft.com/office/powerpoint/2010/main" val="365496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29A9D00-5AD8-4F06-B318-08619904ACE4}" type="slidenum">
              <a:rPr lang="en-US" altLang="en-US" smtClean="0"/>
              <a:pPr eaLnBrk="1" hangingPunct="1">
                <a:spcBef>
                  <a:spcPct val="0"/>
                </a:spcBef>
              </a:pPr>
              <a:t>23</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altLang="en-US" smtClean="0"/>
              <a:t>You have the right to have information about you kept private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2464DDF-E4CC-4EB9-A8A8-1E6F940A9B42}" type="slidenum">
              <a:rPr lang="en-US" altLang="en-US">
                <a:solidFill>
                  <a:prstClr val="black"/>
                </a:solidFill>
              </a:rPr>
              <a:pPr eaLnBrk="1" hangingPunct="1">
                <a:spcBef>
                  <a:spcPct val="0"/>
                </a:spcBef>
              </a:pPr>
              <a:t>24</a:t>
            </a:fld>
            <a:endParaRPr lang="en-US" alt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t>Your rights under HIPAA (the Health Insurance Portability and Accountability Act)</a:t>
            </a:r>
          </a:p>
          <a:p>
            <a:pPr eaLnBrk="1" hangingPunct="1"/>
            <a:r>
              <a:rPr lang="en-US" altLang="en-US" smtClean="0"/>
              <a:t>You can – see a copy of your records, ask for changes to your information, ask who we have given your information to, talk to us at your home or in the office, have a full copy of your Notice of Privacy Practices, make a complaint if you think any of your rights haven’t been met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8AA8C4-A111-4ECA-AD4C-2752048F9312}" type="slidenum">
              <a:rPr lang="en-US" altLang="en-US" smtClean="0"/>
              <a:pPr eaLnBrk="1" hangingPunct="1">
                <a:spcBef>
                  <a:spcPct val="0"/>
                </a:spcBef>
              </a:pPr>
              <a:t>25</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US" altLang="en-US" smtClean="0"/>
              <a:t>Your Personal Information.  Community Opportunities can give information about you to doctors, emergency staff, insurance companies or other agencies to make sure you have the care you need without asking you if it’s okay.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F19D71-94BC-45A1-8C94-1C4112F7A94E}" type="slidenum">
              <a:rPr lang="en-US" altLang="en-US" smtClean="0"/>
              <a:pPr eaLnBrk="1" hangingPunct="1">
                <a:spcBef>
                  <a:spcPct val="0"/>
                </a:spcBef>
              </a:pPr>
              <a:t>28</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1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grpSp>
      <p:sp>
        <p:nvSpPr>
          <p:cNvPr id="56338"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smtClean="0"/>
              <a:t>Click to edit Master title style</a:t>
            </a:r>
          </a:p>
        </p:txBody>
      </p:sp>
      <p:sp>
        <p:nvSpPr>
          <p:cNvPr id="5633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pPr>
              <a:defRPr/>
            </a:pPr>
            <a:fld id="{1A442A68-7D2B-48FF-84F6-2536335069CE}" type="slidenum">
              <a:rPr lang="en-US"/>
              <a:pPr>
                <a:defRPr/>
              </a:pPr>
              <a:t>‹#›</a:t>
            </a:fld>
            <a:endParaRPr lang="en-US"/>
          </a:p>
        </p:txBody>
      </p:sp>
    </p:spTree>
    <p:extLst>
      <p:ext uri="{BB962C8B-B14F-4D97-AF65-F5344CB8AC3E}">
        <p14:creationId xmlns:p14="http://schemas.microsoft.com/office/powerpoint/2010/main" val="2435572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2E4C64E-0E67-4D18-93A8-071E59E15580}" type="slidenum">
              <a:rPr lang="en-US"/>
              <a:pPr>
                <a:defRPr/>
              </a:pPr>
              <a:t>‹#›</a:t>
            </a:fld>
            <a:endParaRPr lang="en-US"/>
          </a:p>
        </p:txBody>
      </p:sp>
    </p:spTree>
    <p:extLst>
      <p:ext uri="{BB962C8B-B14F-4D97-AF65-F5344CB8AC3E}">
        <p14:creationId xmlns:p14="http://schemas.microsoft.com/office/powerpoint/2010/main" val="215074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81EB670A-1084-4F4F-AB89-8C50168A1C0A}" type="slidenum">
              <a:rPr lang="en-US"/>
              <a:pPr>
                <a:defRPr/>
              </a:pPr>
              <a:t>‹#›</a:t>
            </a:fld>
            <a:endParaRPr lang="en-US"/>
          </a:p>
        </p:txBody>
      </p:sp>
    </p:spTree>
    <p:extLst>
      <p:ext uri="{BB962C8B-B14F-4D97-AF65-F5344CB8AC3E}">
        <p14:creationId xmlns:p14="http://schemas.microsoft.com/office/powerpoint/2010/main" val="399440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35ACB-4A9E-45B2-999F-9B931D3F20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026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59D7-6C29-40D3-B114-FE34B058FF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4409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84CB63-B1B5-4179-9B64-923A6A8542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96602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952DF1-F5F7-4DF6-BAA6-6D6BC6F615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93759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90CB8C-F634-4221-9EFD-33FF319F82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2525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249500-A61A-4828-9DE0-AC4A0B0D59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25509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AA8166-E215-46CC-B78E-EE235967BEF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93717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3C7EF-AD01-4050-A384-1262B93758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65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B2F53805-633E-41F1-9FDF-FF1557F0E5C8}" type="slidenum">
              <a:rPr lang="en-US"/>
              <a:pPr>
                <a:defRPr/>
              </a:pPr>
              <a:t>‹#›</a:t>
            </a:fld>
            <a:endParaRPr lang="en-US"/>
          </a:p>
        </p:txBody>
      </p:sp>
    </p:spTree>
    <p:extLst>
      <p:ext uri="{BB962C8B-B14F-4D97-AF65-F5344CB8AC3E}">
        <p14:creationId xmlns:p14="http://schemas.microsoft.com/office/powerpoint/2010/main" val="3771985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C2C8DE-AAE2-4057-88E3-2E6459CCE0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8079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7BA1B-5DF5-4371-A172-AB61E8BBD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2893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815CF6-BBA2-4D38-9DEA-44D8324013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7462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9B778A60-FA7E-4E23-9751-664A241C3851}" type="slidenum">
              <a:rPr lang="en-US"/>
              <a:pPr>
                <a:defRPr/>
              </a:pPr>
              <a:t>‹#›</a:t>
            </a:fld>
            <a:endParaRPr lang="en-US"/>
          </a:p>
        </p:txBody>
      </p:sp>
    </p:spTree>
    <p:extLst>
      <p:ext uri="{BB962C8B-B14F-4D97-AF65-F5344CB8AC3E}">
        <p14:creationId xmlns:p14="http://schemas.microsoft.com/office/powerpoint/2010/main" val="266650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5C34ADE0-7507-41C1-8293-91C3AA7C5FBC}" type="slidenum">
              <a:rPr lang="en-US"/>
              <a:pPr>
                <a:defRPr/>
              </a:pPr>
              <a:t>‹#›</a:t>
            </a:fld>
            <a:endParaRPr lang="en-US"/>
          </a:p>
        </p:txBody>
      </p:sp>
    </p:spTree>
    <p:extLst>
      <p:ext uri="{BB962C8B-B14F-4D97-AF65-F5344CB8AC3E}">
        <p14:creationId xmlns:p14="http://schemas.microsoft.com/office/powerpoint/2010/main" val="1011254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B4D250E6-E570-4476-A493-90C185A8D148}" type="slidenum">
              <a:rPr lang="en-US"/>
              <a:pPr>
                <a:defRPr/>
              </a:pPr>
              <a:t>‹#›</a:t>
            </a:fld>
            <a:endParaRPr lang="en-US"/>
          </a:p>
        </p:txBody>
      </p:sp>
    </p:spTree>
    <p:extLst>
      <p:ext uri="{BB962C8B-B14F-4D97-AF65-F5344CB8AC3E}">
        <p14:creationId xmlns:p14="http://schemas.microsoft.com/office/powerpoint/2010/main" val="211860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848108D2-2249-422F-932C-D39090AB010B}" type="slidenum">
              <a:rPr lang="en-US"/>
              <a:pPr>
                <a:defRPr/>
              </a:pPr>
              <a:t>‹#›</a:t>
            </a:fld>
            <a:endParaRPr lang="en-US"/>
          </a:p>
        </p:txBody>
      </p:sp>
    </p:spTree>
    <p:extLst>
      <p:ext uri="{BB962C8B-B14F-4D97-AF65-F5344CB8AC3E}">
        <p14:creationId xmlns:p14="http://schemas.microsoft.com/office/powerpoint/2010/main" val="281225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DD938EEE-1558-4EB3-9CB5-201BE2FD6D4B}" type="slidenum">
              <a:rPr lang="en-US"/>
              <a:pPr>
                <a:defRPr/>
              </a:pPr>
              <a:t>‹#›</a:t>
            </a:fld>
            <a:endParaRPr lang="en-US"/>
          </a:p>
        </p:txBody>
      </p:sp>
    </p:spTree>
    <p:extLst>
      <p:ext uri="{BB962C8B-B14F-4D97-AF65-F5344CB8AC3E}">
        <p14:creationId xmlns:p14="http://schemas.microsoft.com/office/powerpoint/2010/main" val="94072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09589203-6803-4352-85F0-E5A946673866}" type="slidenum">
              <a:rPr lang="en-US"/>
              <a:pPr>
                <a:defRPr/>
              </a:pPr>
              <a:t>‹#›</a:t>
            </a:fld>
            <a:endParaRPr lang="en-US"/>
          </a:p>
        </p:txBody>
      </p:sp>
    </p:spTree>
    <p:extLst>
      <p:ext uri="{BB962C8B-B14F-4D97-AF65-F5344CB8AC3E}">
        <p14:creationId xmlns:p14="http://schemas.microsoft.com/office/powerpoint/2010/main" val="3072608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47BE60EA-FB4F-4C90-96CE-C91E5DBE85DC}" type="slidenum">
              <a:rPr lang="en-US"/>
              <a:pPr>
                <a:defRPr/>
              </a:pPr>
              <a:t>‹#›</a:t>
            </a:fld>
            <a:endParaRPr lang="en-US"/>
          </a:p>
        </p:txBody>
      </p:sp>
    </p:spTree>
    <p:extLst>
      <p:ext uri="{BB962C8B-B14F-4D97-AF65-F5344CB8AC3E}">
        <p14:creationId xmlns:p14="http://schemas.microsoft.com/office/powerpoint/2010/main" val="379612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716463" y="5345113"/>
            <a:ext cx="4427537" cy="1512887"/>
            <a:chOff x="2971" y="3367"/>
            <a:chExt cx="2789" cy="953"/>
          </a:xfrm>
        </p:grpSpPr>
        <p:sp>
          <p:nvSpPr>
            <p:cNvPr id="1032"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a:p>
          </p:txBody>
        </p:sp>
        <p:sp>
          <p:nvSpPr>
            <p:cNvPr id="55300"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01"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02"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03"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04"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05"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06"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07"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08"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09"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10"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11"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12"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sp>
          <p:nvSpPr>
            <p:cNvPr id="55313"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a:defRPr/>
              </a:pPr>
              <a:endParaRPr lang="en-US"/>
            </a:p>
          </p:txBody>
        </p:sp>
      </p:grpSp>
      <p:sp>
        <p:nvSpPr>
          <p:cNvPr id="55314"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55315"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en-US"/>
          </a:p>
        </p:txBody>
      </p:sp>
      <p:sp>
        <p:nvSpPr>
          <p:cNvPr id="55316"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n-US"/>
          </a:p>
        </p:txBody>
      </p:sp>
      <p:sp>
        <p:nvSpPr>
          <p:cNvPr id="55317"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DDA05FB3-5AFC-45F0-84E8-BFF678647355}" type="slidenum">
              <a:rPr lang="en-US"/>
              <a:pPr>
                <a:defRPr/>
              </a:pPr>
              <a:t>‹#›</a:t>
            </a:fld>
            <a:endParaRPr lang="en-US"/>
          </a:p>
        </p:txBody>
      </p:sp>
      <p:sp>
        <p:nvSpPr>
          <p:cNvPr id="55318"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34"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latin typeface="Arial" charset="0"/>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latin typeface="Arial" charset="0"/>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2BBE48B-ADFC-4D34-89DC-29EB2EE14710}" type="slidenum">
              <a:rPr lang="en-US" altLang="en-US">
                <a:solidFill>
                  <a:srgbClr val="000000"/>
                </a:solidFill>
                <a:latin typeface="Arial" charset="0"/>
                <a:cs typeface="+mn-cs"/>
              </a:rPr>
              <a:pPr>
                <a:defRPr/>
              </a:pPr>
              <a:t>‹#›</a:t>
            </a:fld>
            <a:endParaRPr lang="en-US" altLang="en-US">
              <a:solidFill>
                <a:srgbClr val="000000"/>
              </a:solidFill>
              <a:latin typeface="Arial" charset="0"/>
              <a:cs typeface="+mn-cs"/>
            </a:endParaRPr>
          </a:p>
        </p:txBody>
      </p:sp>
    </p:spTree>
    <p:extLst>
      <p:ext uri="{BB962C8B-B14F-4D97-AF65-F5344CB8AC3E}">
        <p14:creationId xmlns:p14="http://schemas.microsoft.com/office/powerpoint/2010/main" val="223240245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40.wmf"/></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w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5.wmf"/><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50.w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5200">
              <a:srgbClr val="FFFFFF"/>
            </a:gs>
            <a:gs pos="0">
              <a:srgbClr val="FFFFFF"/>
            </a:gs>
            <a:gs pos="100000">
              <a:srgbClr val="FFFF66"/>
            </a:gs>
          </a:gsLst>
          <a:lin ang="5400000" scaled="1"/>
        </a:gradFill>
        <a:effectLst/>
      </p:bgPr>
    </p:bg>
    <p:spTree>
      <p:nvGrpSpPr>
        <p:cNvPr id="1" name=""/>
        <p:cNvGrpSpPr/>
        <p:nvPr/>
      </p:nvGrpSpPr>
      <p:grpSpPr>
        <a:xfrm>
          <a:off x="0" y="0"/>
          <a:ext cx="0" cy="0"/>
          <a:chOff x="0" y="0"/>
          <a:chExt cx="0" cy="0"/>
        </a:xfrm>
      </p:grpSpPr>
      <p:pic>
        <p:nvPicPr>
          <p:cNvPr id="3074" name="Picture 4" descr="Com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28600"/>
            <a:ext cx="20574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5"/>
          <p:cNvSpPr txBox="1">
            <a:spLocks noChangeArrowheads="1"/>
          </p:cNvSpPr>
          <p:nvPr/>
        </p:nvSpPr>
        <p:spPr bwMode="auto">
          <a:xfrm>
            <a:off x="2819400" y="404576"/>
            <a:ext cx="5715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u"/>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lr>
                <a:schemeClr val="tx2"/>
              </a:buClr>
              <a:buSzPct val="70000"/>
              <a:buFont typeface="Wingdings" pitchFamily="2" charset="2"/>
              <a:buChar char="u"/>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70000"/>
              <a:buFont typeface="Wingdings" pitchFamily="2" charset="2"/>
              <a:buChar char="u"/>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9pPr>
          </a:lstStyle>
          <a:p>
            <a:pPr algn="ctr" eaLnBrk="1" hangingPunct="1">
              <a:spcBef>
                <a:spcPct val="50000"/>
              </a:spcBef>
              <a:buClrTx/>
              <a:buSzTx/>
              <a:buFontTx/>
              <a:buNone/>
            </a:pPr>
            <a:r>
              <a:rPr lang="en-US" altLang="en-US" sz="4000" b="1" dirty="0">
                <a:solidFill>
                  <a:srgbClr val="7030A0"/>
                </a:solidFill>
                <a:latin typeface="Arial" charset="0"/>
              </a:rPr>
              <a:t>Case Management</a:t>
            </a:r>
            <a:r>
              <a:rPr lang="en-US" altLang="en-US" sz="1800" b="1" dirty="0">
                <a:solidFill>
                  <a:srgbClr val="7030A0"/>
                </a:solidFill>
                <a:latin typeface="Arial" charset="0"/>
              </a:rPr>
              <a:t> </a:t>
            </a:r>
            <a:r>
              <a:rPr lang="en-US" altLang="en-US" sz="4000" b="1" dirty="0" smtClean="0">
                <a:solidFill>
                  <a:srgbClr val="7030A0"/>
                </a:solidFill>
                <a:latin typeface="Arial" charset="0"/>
              </a:rPr>
              <a:t>Participant Handbook</a:t>
            </a:r>
            <a:endParaRPr lang="en-US" altLang="en-US" sz="4000" b="1" dirty="0">
              <a:solidFill>
                <a:srgbClr val="7030A0"/>
              </a:solidFill>
              <a:latin typeface="Arial" charset="0"/>
            </a:endParaRPr>
          </a:p>
        </p:txBody>
      </p:sp>
      <p:pic>
        <p:nvPicPr>
          <p:cNvPr id="3076" name="Picture 6" descr="MPj043935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4200" y="1715075"/>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 y="5285380"/>
            <a:ext cx="8839200" cy="1323439"/>
          </a:xfrm>
          <a:prstGeom prst="rect">
            <a:avLst/>
          </a:prstGeom>
          <a:noFill/>
        </p:spPr>
        <p:txBody>
          <a:bodyPr wrap="square" rtlCol="0">
            <a:spAutoFit/>
          </a:bodyPr>
          <a:lstStyle/>
          <a:p>
            <a:pPr algn="ctr"/>
            <a:r>
              <a:rPr lang="en-US" sz="2000" b="1" dirty="0" smtClean="0"/>
              <a:t>It is the Mission of our Case Management team:  </a:t>
            </a:r>
            <a:r>
              <a:rPr lang="en-US" sz="2000" dirty="0" smtClean="0"/>
              <a:t>To assist individuals with developmental disabilities in Lincoln County with identifying needs, linking them to necessary resources &amp; supports and assuring satisfaction with services.</a:t>
            </a:r>
            <a:endParaRPr lang="en-US" sz="20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6281057"/>
            <a:ext cx="609600" cy="609600"/>
          </a:xfrm>
          <a:prstGeom prst="rect">
            <a:avLst/>
          </a:prstGeom>
        </p:spPr>
      </p:pic>
    </p:spTree>
  </p:cSld>
  <p:clrMapOvr>
    <a:masterClrMapping/>
  </p:clrMapOvr>
  <p:transition advTm="17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34" objId="5"/>
        <p14:stopEvt time="16761"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e Process - Highway 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228600"/>
            <a:ext cx="3462291" cy="1981200"/>
          </a:xfrm>
          <a:prstGeom prst="rect">
            <a:avLst/>
          </a:prstGeom>
        </p:spPr>
      </p:pic>
      <p:sp>
        <p:nvSpPr>
          <p:cNvPr id="5" name="TextBox 4"/>
          <p:cNvSpPr txBox="1"/>
          <p:nvPr/>
        </p:nvSpPr>
        <p:spPr>
          <a:xfrm>
            <a:off x="457200" y="2362200"/>
            <a:ext cx="8534400" cy="3847207"/>
          </a:xfrm>
          <a:prstGeom prst="rect">
            <a:avLst/>
          </a:prstGeom>
          <a:noFill/>
        </p:spPr>
        <p:txBody>
          <a:bodyPr wrap="square" rtlCol="0">
            <a:spAutoFit/>
          </a:bodyPr>
          <a:lstStyle/>
          <a:p>
            <a:pPr marL="342900" indent="-342900">
              <a:buFont typeface="Wingdings" panose="05000000000000000000" pitchFamily="2" charset="2"/>
              <a:buChar char="Ø"/>
            </a:pPr>
            <a:r>
              <a:rPr lang="en-US" sz="2000" dirty="0" smtClean="0">
                <a:solidFill>
                  <a:srgbClr val="7030A0"/>
                </a:solidFill>
              </a:rPr>
              <a:t>You have the same legal rights and responsibilities as any other person unless the court says you do not (if you have a guardian your rights will be different than people without a guardian).</a:t>
            </a:r>
          </a:p>
          <a:p>
            <a:pPr marL="342900" indent="-342900">
              <a:buFont typeface="Wingdings" panose="05000000000000000000" pitchFamily="2" charset="2"/>
              <a:buChar char="Ø"/>
            </a:pPr>
            <a:endParaRPr lang="en-US" sz="2000" dirty="0" smtClean="0">
              <a:solidFill>
                <a:srgbClr val="7030A0"/>
              </a:solidFill>
            </a:endParaRPr>
          </a:p>
          <a:p>
            <a:pPr marL="342900" indent="-342900">
              <a:buFont typeface="Wingdings" panose="05000000000000000000" pitchFamily="2" charset="2"/>
              <a:buChar char="Ø"/>
            </a:pPr>
            <a:r>
              <a:rPr lang="en-US" sz="2000" dirty="0" smtClean="0">
                <a:solidFill>
                  <a:srgbClr val="7030A0"/>
                </a:solidFill>
              </a:rPr>
              <a:t>You will be given a written copy of your rights. If any changes are made you will receive a new copy. If you need assistance reading or understanding your rights our staff can help you.</a:t>
            </a:r>
          </a:p>
          <a:p>
            <a:pPr marL="342900" indent="-342900">
              <a:buFont typeface="Wingdings" panose="05000000000000000000" pitchFamily="2" charset="2"/>
              <a:buChar char="Ø"/>
            </a:pPr>
            <a:endParaRPr lang="en-US" sz="2000" dirty="0">
              <a:solidFill>
                <a:srgbClr val="7030A0"/>
              </a:solidFill>
            </a:endParaRPr>
          </a:p>
          <a:p>
            <a:pPr marL="342900" indent="-342900">
              <a:buFont typeface="Wingdings" panose="05000000000000000000" pitchFamily="2" charset="2"/>
              <a:buChar char="Ø"/>
            </a:pPr>
            <a:r>
              <a:rPr lang="en-US" sz="2000" dirty="0" smtClean="0">
                <a:solidFill>
                  <a:srgbClr val="7030A0"/>
                </a:solidFill>
              </a:rPr>
              <a:t>Your rights cannot be taken away/limited before you have a chance to speak for yourself or have someone you choose speak for you. </a:t>
            </a:r>
            <a:r>
              <a:rPr lang="en-US" sz="2400" b="1" dirty="0" smtClean="0">
                <a:solidFill>
                  <a:srgbClr val="7030A0"/>
                </a:solidFill>
              </a:rPr>
              <a:t>This is called due process. </a:t>
            </a:r>
            <a:endParaRPr lang="en-US" sz="2400" b="1" dirty="0">
              <a:solidFill>
                <a:srgbClr val="7030A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09407"/>
            <a:ext cx="609600" cy="609600"/>
          </a:xfrm>
          <a:prstGeom prst="rect">
            <a:avLst/>
          </a:prstGeom>
        </p:spPr>
      </p:pic>
    </p:spTree>
    <p:extLst>
      <p:ext uri="{BB962C8B-B14F-4D97-AF65-F5344CB8AC3E}">
        <p14:creationId xmlns:p14="http://schemas.microsoft.com/office/powerpoint/2010/main" val="2809512927"/>
      </p:ext>
    </p:extLst>
  </p:cSld>
  <p:clrMapOvr>
    <a:masterClrMapping/>
  </p:clrMapOvr>
  <mc:AlternateContent xmlns:mc="http://schemas.openxmlformats.org/markup-compatibility/2006" xmlns:p14="http://schemas.microsoft.com/office/powerpoint/2010/main">
    <mc:Choice Requires="p14">
      <p:transition spd="slow" p14:dur="2000" advTm="33766"/>
    </mc:Choice>
    <mc:Fallback xmlns="">
      <p:transition spd="slow" advTm="3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6" objId="2"/>
        <p14:stopEvt time="33673"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685800"/>
            <a:ext cx="8763000" cy="3947234"/>
          </a:xfrm>
          <a:prstGeom prst="rect">
            <a:avLst/>
          </a:prstGeom>
        </p:spPr>
        <p:txBody>
          <a:bodyPr wrap="square">
            <a:spAutoFit/>
          </a:bodyPr>
          <a:lstStyle/>
          <a:p>
            <a:pPr algn="ctr" eaLnBrk="1" hangingPunct="1"/>
            <a:r>
              <a:rPr lang="en-US" altLang="en-US" sz="4000" b="1" kern="0" dirty="0" smtClean="0">
                <a:solidFill>
                  <a:srgbClr val="6666FF"/>
                </a:solidFill>
              </a:rPr>
              <a:t>Risk vs Choice</a:t>
            </a:r>
            <a:endParaRPr lang="en-US" altLang="en-US" sz="4000" b="1" kern="0" dirty="0">
              <a:solidFill>
                <a:srgbClr val="6666FF"/>
              </a:solidFill>
            </a:endParaRPr>
          </a:p>
          <a:p>
            <a:pPr eaLnBrk="1" hangingPunct="1"/>
            <a:endParaRPr lang="en-US" altLang="en-US" sz="1050" kern="0" dirty="0">
              <a:solidFill>
                <a:srgbClr val="7030A0"/>
              </a:solidFill>
            </a:endParaRPr>
          </a:p>
          <a:p>
            <a:r>
              <a:rPr lang="en-US" altLang="en-US" sz="2500" kern="0" dirty="0" smtClean="0">
                <a:solidFill>
                  <a:srgbClr val="7030A0"/>
                </a:solidFill>
              </a:rPr>
              <a:t>If you choose to do something your team feels is too risky, the team will meet to discuss this activity. They will try to come to an agreement with you by deciding what risks there are, whether or not the risks are too great, and/or how we can work together to make the risks smaller so you can continue to do what you have chosen. Your guardian, if you have one, will be involved in these decisions. </a:t>
            </a:r>
          </a:p>
        </p:txBody>
      </p:sp>
      <p:pic>
        <p:nvPicPr>
          <p:cNvPr id="5" name="Picture 4" descr="Philosophy of Thought &amp; Logic Fall-2014 - The Collaborator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52400"/>
            <a:ext cx="1524000" cy="1325217"/>
          </a:xfrm>
          <a:prstGeom prst="rect">
            <a:avLst/>
          </a:prstGeom>
        </p:spPr>
      </p:pic>
      <p:pic>
        <p:nvPicPr>
          <p:cNvPr id="6" name="Picture 5"/>
          <p:cNvPicPr>
            <a:picLocks noChangeAspect="1"/>
          </p:cNvPicPr>
          <p:nvPr/>
        </p:nvPicPr>
        <p:blipFill>
          <a:blip r:embed="rId5"/>
          <a:stretch>
            <a:fillRect/>
          </a:stretch>
        </p:blipFill>
        <p:spPr>
          <a:xfrm>
            <a:off x="152400" y="4633034"/>
            <a:ext cx="2086589" cy="2012400"/>
          </a:xfrm>
          <a:prstGeom prst="rect">
            <a:avLst/>
          </a:prstGeom>
        </p:spPr>
      </p:pic>
      <p:sp>
        <p:nvSpPr>
          <p:cNvPr id="7" name="Rectangle 6"/>
          <p:cNvSpPr/>
          <p:nvPr/>
        </p:nvSpPr>
        <p:spPr>
          <a:xfrm>
            <a:off x="2514600" y="4633034"/>
            <a:ext cx="6019800" cy="2015936"/>
          </a:xfrm>
          <a:prstGeom prst="rect">
            <a:avLst/>
          </a:prstGeom>
        </p:spPr>
        <p:txBody>
          <a:bodyPr wrap="square">
            <a:spAutoFit/>
          </a:bodyPr>
          <a:lstStyle/>
          <a:p>
            <a:endParaRPr lang="en-US" altLang="en-US" sz="2500" kern="0" dirty="0">
              <a:solidFill>
                <a:srgbClr val="7030A0"/>
              </a:solidFill>
            </a:endParaRPr>
          </a:p>
          <a:p>
            <a:r>
              <a:rPr lang="en-US" altLang="en-US" sz="2500" kern="0" dirty="0">
                <a:solidFill>
                  <a:srgbClr val="002060"/>
                </a:solidFill>
              </a:rPr>
              <a:t>You are ultimately responsible for your behavior. If you damage something, you will have to pay for it (up to $50).</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0100" y="6035834"/>
            <a:ext cx="609600" cy="609600"/>
          </a:xfrm>
          <a:prstGeom prst="rect">
            <a:avLst/>
          </a:prstGeom>
        </p:spPr>
      </p:pic>
    </p:spTree>
    <p:extLst>
      <p:ext uri="{BB962C8B-B14F-4D97-AF65-F5344CB8AC3E}">
        <p14:creationId xmlns:p14="http://schemas.microsoft.com/office/powerpoint/2010/main" val="1041278957"/>
      </p:ext>
    </p:extLst>
  </p:cSld>
  <p:clrMapOvr>
    <a:masterClrMapping/>
  </p:clrMapOvr>
  <mc:AlternateContent xmlns:mc="http://schemas.openxmlformats.org/markup-compatibility/2006" xmlns:p14="http://schemas.microsoft.com/office/powerpoint/2010/main">
    <mc:Choice Requires="p14">
      <p:transition spd="slow" p14:dur="2000" advTm="31702"/>
    </mc:Choice>
    <mc:Fallback xmlns="">
      <p:transition spd="slow" advTm="31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4" objId="8"/>
        <p14:stopEvt time="31597" objId="8"/>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506521" y="639374"/>
            <a:ext cx="8229600" cy="1139825"/>
          </a:xfrm>
          <a:prstGeom prst="rect">
            <a:avLst/>
          </a:prstGeom>
          <a:noFill/>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5500" kern="0" dirty="0" smtClean="0"/>
              <a:t>Your Rights</a:t>
            </a:r>
            <a:endParaRPr lang="en-US" sz="5500" kern="0" dirty="0"/>
          </a:p>
        </p:txBody>
      </p:sp>
      <p:sp>
        <p:nvSpPr>
          <p:cNvPr id="3" name="Rectangle 2"/>
          <p:cNvSpPr/>
          <p:nvPr/>
        </p:nvSpPr>
        <p:spPr>
          <a:xfrm>
            <a:off x="773221" y="3356304"/>
            <a:ext cx="7696200" cy="2862322"/>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4500" dirty="0">
                <a:latin typeface="Arial" panose="020B0604020202020204" pitchFamily="34" charset="0"/>
                <a:ea typeface="Times New Roman" panose="02020603050405020304" pitchFamily="18" charset="0"/>
                <a:cs typeface="Arial" panose="020B0604020202020204" pitchFamily="34" charset="0"/>
              </a:rPr>
              <a:t>You have the right to be free from abuse, neglect, </a:t>
            </a:r>
            <a:r>
              <a:rPr lang="en-US" sz="4500" dirty="0" smtClean="0">
                <a:latin typeface="Arial" panose="020B0604020202020204" pitchFamily="34" charset="0"/>
                <a:ea typeface="Times New Roman" panose="02020603050405020304" pitchFamily="18" charset="0"/>
                <a:cs typeface="Arial" panose="020B0604020202020204" pitchFamily="34" charset="0"/>
              </a:rPr>
              <a:t>humiliation</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smtClean="0">
                <a:latin typeface="Arial" panose="020B0604020202020204" pitchFamily="34" charset="0"/>
                <a:ea typeface="Times New Roman" panose="02020603050405020304" pitchFamily="18" charset="0"/>
                <a:cs typeface="Arial" panose="020B0604020202020204" pitchFamily="34" charset="0"/>
              </a:rPr>
              <a:t>financial </a:t>
            </a:r>
            <a:r>
              <a:rPr lang="en-US" sz="4500" dirty="0">
                <a:latin typeface="Arial" panose="020B0604020202020204" pitchFamily="34" charset="0"/>
                <a:ea typeface="Times New Roman" panose="02020603050405020304" pitchFamily="18" charset="0"/>
                <a:cs typeface="Arial" panose="020B0604020202020204" pitchFamily="34" charset="0"/>
              </a:rPr>
              <a:t>or other </a:t>
            </a:r>
            <a:r>
              <a:rPr lang="en-US" sz="4500" dirty="0" smtClean="0">
                <a:latin typeface="Arial" panose="020B0604020202020204" pitchFamily="34" charset="0"/>
                <a:ea typeface="Times New Roman" panose="02020603050405020304" pitchFamily="18" charset="0"/>
                <a:cs typeface="Arial" panose="020B0604020202020204" pitchFamily="34" charset="0"/>
              </a:rPr>
              <a:t>exploitation and retaliation.</a:t>
            </a:r>
            <a:endParaRPr lang="en-US" sz="4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07879" y="1810514"/>
            <a:ext cx="2857500" cy="151447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6202556"/>
            <a:ext cx="609600" cy="609600"/>
          </a:xfrm>
          <a:prstGeom prst="rect">
            <a:avLst/>
          </a:prstGeom>
        </p:spPr>
      </p:pic>
    </p:spTree>
    <p:extLst>
      <p:ext uri="{BB962C8B-B14F-4D97-AF65-F5344CB8AC3E}">
        <p14:creationId xmlns:p14="http://schemas.microsoft.com/office/powerpoint/2010/main" val="1626465687"/>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462" y="1407161"/>
            <a:ext cx="8229600" cy="4708981"/>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To control your personal money and </a:t>
            </a:r>
          </a:p>
          <a:p>
            <a:r>
              <a:rPr lang="en-US" sz="2400" dirty="0" smtClean="0"/>
              <a:t>have a job to make money.</a:t>
            </a:r>
          </a:p>
          <a:p>
            <a:endParaRPr lang="en-US" sz="2400" dirty="0" smtClean="0"/>
          </a:p>
          <a:p>
            <a:endParaRPr lang="en-US" sz="2400" dirty="0"/>
          </a:p>
          <a:p>
            <a:endParaRPr lang="en-US" sz="2400" dirty="0" smtClean="0"/>
          </a:p>
          <a:p>
            <a:endParaRPr lang="en-US" sz="2400" dirty="0" smtClean="0"/>
          </a:p>
          <a:p>
            <a:endParaRPr lang="en-US" sz="2400" dirty="0"/>
          </a:p>
          <a:p>
            <a:endParaRPr lang="en-US" sz="2400" dirty="0"/>
          </a:p>
          <a:p>
            <a:pPr marL="342900" indent="-342900">
              <a:buFont typeface="Arial" panose="020B0604020202020204" pitchFamily="34" charset="0"/>
              <a:buChar char="•"/>
            </a:pPr>
            <a:r>
              <a:rPr lang="en-US" sz="2400" dirty="0" smtClean="0"/>
              <a:t>To have privacy and talk to who you </a:t>
            </a:r>
          </a:p>
          <a:p>
            <a:r>
              <a:rPr lang="en-US" sz="2400" dirty="0" smtClean="0"/>
              <a:t>want to privately and have your information </a:t>
            </a:r>
          </a:p>
          <a:p>
            <a:r>
              <a:rPr lang="en-US" sz="2400" dirty="0" smtClean="0"/>
              <a:t>kept private.</a:t>
            </a:r>
          </a:p>
          <a:p>
            <a:endParaRPr lang="en-US" dirty="0"/>
          </a:p>
          <a:p>
            <a:endParaRPr lang="en-US"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dirty="0" smtClean="0"/>
              <a:t>You Have The Right</a:t>
            </a:r>
            <a:endParaRPr lang="en-US" kern="0" dirty="0"/>
          </a:p>
        </p:txBody>
      </p:sp>
      <p:pic>
        <p:nvPicPr>
          <p:cNvPr id="4" name="Picture 3" descr="S.H.I.E.L.D.-themed RFID-shielding wallet / Boing Bo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382" y="1143000"/>
            <a:ext cx="1600200" cy="1600200"/>
          </a:xfrm>
          <a:prstGeom prst="rect">
            <a:avLst/>
          </a:prstGeom>
        </p:spPr>
      </p:pic>
      <p:pic>
        <p:nvPicPr>
          <p:cNvPr id="5" name="Picture 4" descr="Quick News: What’s going on… | Watch Your Life and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88" y="2473560"/>
            <a:ext cx="1918208" cy="1438656"/>
          </a:xfrm>
          <a:prstGeom prst="rect">
            <a:avLst/>
          </a:prstGeom>
        </p:spPr>
      </p:pic>
      <p:pic>
        <p:nvPicPr>
          <p:cNvPr id="6" name="Picture 5" descr="Confidential Email - Extreme Ancestr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5181600"/>
            <a:ext cx="1828800" cy="1371600"/>
          </a:xfrm>
          <a:prstGeom prst="rect">
            <a:avLst/>
          </a:prstGeom>
        </p:spPr>
      </p:pic>
      <p:sp>
        <p:nvSpPr>
          <p:cNvPr id="7" name="Rectangle 6"/>
          <p:cNvSpPr/>
          <p:nvPr/>
        </p:nvSpPr>
        <p:spPr>
          <a:xfrm>
            <a:off x="2362200" y="2745989"/>
            <a:ext cx="6006592" cy="830997"/>
          </a:xfrm>
          <a:prstGeom prst="rect">
            <a:avLst/>
          </a:prstGeom>
        </p:spPr>
        <p:txBody>
          <a:bodyPr wrap="square">
            <a:spAutoFit/>
          </a:bodyPr>
          <a:lstStyle/>
          <a:p>
            <a:pPr marL="342900" indent="-342900">
              <a:buFont typeface="Arial" panose="020B0604020202020204" pitchFamily="34" charset="0"/>
              <a:buChar char="•"/>
            </a:pPr>
            <a:r>
              <a:rPr lang="en-US" sz="2400" dirty="0" smtClean="0"/>
              <a:t>To keep </a:t>
            </a:r>
            <a:r>
              <a:rPr lang="en-US" sz="2400" dirty="0"/>
              <a:t>things of your own and see </a:t>
            </a:r>
          </a:p>
          <a:p>
            <a:r>
              <a:rPr lang="en-US" sz="2400" dirty="0"/>
              <a:t>current news and media.</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2782" y="6029871"/>
            <a:ext cx="609600" cy="609600"/>
          </a:xfrm>
          <a:prstGeom prst="rect">
            <a:avLst/>
          </a:prstGeom>
        </p:spPr>
      </p:pic>
    </p:spTree>
    <p:extLst>
      <p:ext uri="{BB962C8B-B14F-4D97-AF65-F5344CB8AC3E}">
        <p14:creationId xmlns:p14="http://schemas.microsoft.com/office/powerpoint/2010/main" val="2448222395"/>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7" objId="9"/>
        <p14:stopEvt time="17000" objId="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0"/>
            <a:ext cx="6096000" cy="1200329"/>
          </a:xfrm>
          <a:prstGeom prst="rect">
            <a:avLst/>
          </a:prstGeom>
        </p:spPr>
        <p:txBody>
          <a:bodyPr wrap="square">
            <a:spAutoFit/>
          </a:bodyPr>
          <a:lstStyle/>
          <a:p>
            <a:pPr marL="285750" indent="-285750">
              <a:buFont typeface="Arial" panose="020B0604020202020204" pitchFamily="34" charset="0"/>
              <a:buChar char="•"/>
            </a:pPr>
            <a:r>
              <a:rPr lang="en-US" sz="2400" dirty="0" smtClean="0"/>
              <a:t>To choose </a:t>
            </a:r>
            <a:r>
              <a:rPr lang="en-US" sz="2400" dirty="0"/>
              <a:t>where and with whom you want to live.</a:t>
            </a:r>
          </a:p>
          <a:p>
            <a:endParaRPr lang="en-US" sz="2400"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smtClean="0"/>
              <a:t>You Have The Right</a:t>
            </a:r>
            <a:endParaRPr lang="en-US" kern="0" dirty="0"/>
          </a:p>
        </p:txBody>
      </p:sp>
      <p:sp>
        <p:nvSpPr>
          <p:cNvPr id="4" name="Rectangle 3"/>
          <p:cNvSpPr/>
          <p:nvPr/>
        </p:nvSpPr>
        <p:spPr>
          <a:xfrm>
            <a:off x="304800" y="5334000"/>
            <a:ext cx="7010400" cy="830997"/>
          </a:xfrm>
          <a:prstGeom prst="rect">
            <a:avLst/>
          </a:prstGeom>
        </p:spPr>
        <p:txBody>
          <a:bodyPr wrap="square">
            <a:spAutoFit/>
          </a:bodyPr>
          <a:lstStyle/>
          <a:p>
            <a:pPr marL="285750" indent="-285750">
              <a:buFont typeface="Arial" panose="020B0604020202020204" pitchFamily="34" charset="0"/>
              <a:buChar char="•"/>
            </a:pPr>
            <a:r>
              <a:rPr lang="en-US" sz="2400" dirty="0" smtClean="0"/>
              <a:t>To attend </a:t>
            </a:r>
            <a:r>
              <a:rPr lang="en-US" sz="2400" dirty="0"/>
              <a:t>a place of worship of your choice, if you choose to do so.</a:t>
            </a:r>
          </a:p>
        </p:txBody>
      </p:sp>
      <p:sp>
        <p:nvSpPr>
          <p:cNvPr id="5" name="Rectangle 4"/>
          <p:cNvSpPr/>
          <p:nvPr/>
        </p:nvSpPr>
        <p:spPr>
          <a:xfrm>
            <a:off x="3504949" y="3427144"/>
            <a:ext cx="5486902" cy="1200329"/>
          </a:xfrm>
          <a:prstGeom prst="rect">
            <a:avLst/>
          </a:prstGeom>
        </p:spPr>
        <p:txBody>
          <a:bodyPr wrap="square">
            <a:spAutoFit/>
          </a:bodyPr>
          <a:lstStyle/>
          <a:p>
            <a:pPr marL="285750" indent="-285750">
              <a:buFont typeface="Arial" panose="020B0604020202020204" pitchFamily="34" charset="0"/>
              <a:buChar char="•"/>
            </a:pPr>
            <a:r>
              <a:rPr lang="en-US" sz="2400" dirty="0" smtClean="0"/>
              <a:t>To be </a:t>
            </a:r>
            <a:r>
              <a:rPr lang="en-US" sz="2400" dirty="0"/>
              <a:t>a part of the </a:t>
            </a:r>
            <a:r>
              <a:rPr lang="en-US" sz="2400" dirty="0" smtClean="0"/>
              <a:t>community and </a:t>
            </a:r>
            <a:r>
              <a:rPr lang="en-US" sz="2400" dirty="0"/>
              <a:t>participate in activities with </a:t>
            </a:r>
            <a:r>
              <a:rPr lang="en-US" sz="2400" dirty="0" smtClean="0"/>
              <a:t>people </a:t>
            </a:r>
            <a:r>
              <a:rPr lang="en-US" sz="2400" dirty="0"/>
              <a:t>you choose.</a:t>
            </a:r>
          </a:p>
        </p:txBody>
      </p:sp>
      <p:pic>
        <p:nvPicPr>
          <p:cNvPr id="6" name="Picture 5" descr="Just the roommates 1 | Dave Gingrich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084811"/>
            <a:ext cx="2891444" cy="2066931"/>
          </a:xfrm>
          <a:prstGeom prst="rect">
            <a:avLst/>
          </a:prstGeom>
        </p:spPr>
      </p:pic>
      <p:pic>
        <p:nvPicPr>
          <p:cNvPr id="8" name="Picture 7" descr="File:U.S. Sailors assigned to the Fleet Activities Sasebo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816836"/>
            <a:ext cx="3200400" cy="2125805"/>
          </a:xfrm>
          <a:prstGeom prst="rect">
            <a:avLst/>
          </a:prstGeom>
        </p:spPr>
      </p:pic>
      <p:pic>
        <p:nvPicPr>
          <p:cNvPr id="9" name="Picture 8" descr="Family: Blood and Spirit – Believer's Brai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5168473"/>
            <a:ext cx="1572699" cy="116205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6025723"/>
            <a:ext cx="609600" cy="609600"/>
          </a:xfrm>
          <a:prstGeom prst="rect">
            <a:avLst/>
          </a:prstGeom>
        </p:spPr>
      </p:pic>
    </p:spTree>
    <p:extLst>
      <p:ext uri="{BB962C8B-B14F-4D97-AF65-F5344CB8AC3E}">
        <p14:creationId xmlns:p14="http://schemas.microsoft.com/office/powerpoint/2010/main" val="328252177"/>
      </p:ext>
    </p:extLst>
  </p:cSld>
  <p:clrMapOvr>
    <a:masterClrMapping/>
  </p:clrMapOvr>
  <mc:AlternateContent xmlns:mc="http://schemas.openxmlformats.org/markup-compatibility/2006" xmlns:p14="http://schemas.microsoft.com/office/powerpoint/2010/main">
    <mc:Choice Requires="p14">
      <p:transition spd="slow" p14:dur="2000" advTm="13093"/>
    </mc:Choice>
    <mc:Fallback xmlns="">
      <p:transition spd="slow" advTm="1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7" objId="7"/>
        <p14:stopEvt time="13093"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449853"/>
            <a:ext cx="8534400" cy="830997"/>
          </a:xfrm>
          <a:prstGeom prst="rect">
            <a:avLst/>
          </a:prstGeom>
        </p:spPr>
        <p:txBody>
          <a:bodyPr wrap="square">
            <a:spAutoFit/>
          </a:bodyPr>
          <a:lstStyle/>
          <a:p>
            <a:r>
              <a:rPr lang="en-US" sz="2400" dirty="0" smtClean="0"/>
              <a:t>To go </a:t>
            </a:r>
            <a:r>
              <a:rPr lang="en-US" sz="2400" dirty="0"/>
              <a:t>to the doctor or hospital </a:t>
            </a:r>
            <a:endParaRPr lang="en-US" sz="2400" dirty="0" smtClean="0"/>
          </a:p>
          <a:p>
            <a:r>
              <a:rPr lang="en-US" sz="2400" dirty="0" smtClean="0"/>
              <a:t>when </a:t>
            </a:r>
            <a:r>
              <a:rPr lang="en-US" sz="2400" dirty="0"/>
              <a:t>you need to</a:t>
            </a:r>
            <a:r>
              <a:rPr lang="en-US" sz="2400" dirty="0" smtClean="0"/>
              <a:t>.</a:t>
            </a:r>
            <a:endParaRPr lang="en-US" sz="2400"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smtClean="0"/>
              <a:t>You Have The Right</a:t>
            </a:r>
            <a:endParaRPr lang="en-US" kern="0" dirty="0"/>
          </a:p>
        </p:txBody>
      </p:sp>
      <p:sp>
        <p:nvSpPr>
          <p:cNvPr id="4" name="Rectangle 3"/>
          <p:cNvSpPr/>
          <p:nvPr/>
        </p:nvSpPr>
        <p:spPr>
          <a:xfrm>
            <a:off x="192500" y="5249496"/>
            <a:ext cx="6396643" cy="1200329"/>
          </a:xfrm>
          <a:prstGeom prst="rect">
            <a:avLst/>
          </a:prstGeom>
        </p:spPr>
        <p:txBody>
          <a:bodyPr wrap="square">
            <a:spAutoFit/>
          </a:bodyPr>
          <a:lstStyle/>
          <a:p>
            <a:r>
              <a:rPr lang="en-US" sz="2400" dirty="0" smtClean="0"/>
              <a:t>To receive </a:t>
            </a:r>
            <a:r>
              <a:rPr lang="en-US" sz="2400" dirty="0"/>
              <a:t>rules, policies and information about you in a way you can understand. </a:t>
            </a:r>
          </a:p>
        </p:txBody>
      </p:sp>
      <p:sp>
        <p:nvSpPr>
          <p:cNvPr id="5" name="Rectangle 4"/>
          <p:cNvSpPr/>
          <p:nvPr/>
        </p:nvSpPr>
        <p:spPr>
          <a:xfrm>
            <a:off x="3733800" y="2821230"/>
            <a:ext cx="5105400" cy="1938992"/>
          </a:xfrm>
          <a:prstGeom prst="rect">
            <a:avLst/>
          </a:prstGeom>
        </p:spPr>
        <p:txBody>
          <a:bodyPr wrap="square">
            <a:spAutoFit/>
          </a:bodyPr>
          <a:lstStyle/>
          <a:p>
            <a:r>
              <a:rPr lang="en-US" sz="2400" dirty="0" smtClean="0"/>
              <a:t>To lead/participate </a:t>
            </a:r>
            <a:r>
              <a:rPr lang="en-US" sz="2400" dirty="0"/>
              <a:t>in your plan meeting and invite those who are important to you &amp; have your plan clearly explained to you.</a:t>
            </a:r>
          </a:p>
        </p:txBody>
      </p:sp>
      <p:pic>
        <p:nvPicPr>
          <p:cNvPr id="7" name="Picture 6" descr="Simple Tips to Build your Network - Whizs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0377"/>
            <a:ext cx="3809999" cy="2414587"/>
          </a:xfrm>
          <a:prstGeom prst="rect">
            <a:avLst/>
          </a:prstGeom>
        </p:spPr>
      </p:pic>
      <p:pic>
        <p:nvPicPr>
          <p:cNvPr id="9" name="Picture 8" descr="How to Create an Audiobook PDF Companion Document for ACX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6538" y="4710378"/>
            <a:ext cx="2100262" cy="2100262"/>
          </a:xfrm>
          <a:prstGeom prst="rect">
            <a:avLst/>
          </a:prstGeom>
        </p:spPr>
      </p:pic>
      <p:pic>
        <p:nvPicPr>
          <p:cNvPr id="10" name="Picture 9" descr="File:Doctor takes blood pressure.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638" y="1170312"/>
            <a:ext cx="2209800" cy="14732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2629" y="6201040"/>
            <a:ext cx="609600" cy="609600"/>
          </a:xfrm>
          <a:prstGeom prst="rect">
            <a:avLst/>
          </a:prstGeom>
        </p:spPr>
      </p:pic>
    </p:spTree>
    <p:extLst>
      <p:ext uri="{BB962C8B-B14F-4D97-AF65-F5344CB8AC3E}">
        <p14:creationId xmlns:p14="http://schemas.microsoft.com/office/powerpoint/2010/main" val="2818434122"/>
      </p:ext>
    </p:extLst>
  </p:cSld>
  <p:clrMapOvr>
    <a:masterClrMapping/>
  </p:clrMapOvr>
  <mc:AlternateContent xmlns:mc="http://schemas.openxmlformats.org/markup-compatibility/2006" xmlns:p14="http://schemas.microsoft.com/office/powerpoint/2010/main">
    <mc:Choice Requires="p14">
      <p:transition spd="slow" p14:dur="2000" advTm="17630"/>
    </mc:Choice>
    <mc:Fallback xmlns="">
      <p:transition spd="slow" advTm="1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6" objId="6"/>
        <p14:stopEvt time="17630"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u="sng" smtClean="0"/>
              <a:t>You have the Right to</a:t>
            </a:r>
            <a:r>
              <a:rPr lang="en-US" smtClean="0"/>
              <a:t> </a:t>
            </a:r>
          </a:p>
        </p:txBody>
      </p:sp>
      <p:sp>
        <p:nvSpPr>
          <p:cNvPr id="26627" name="Rectangle 3"/>
          <p:cNvSpPr>
            <a:spLocks noGrp="1" noChangeArrowheads="1"/>
          </p:cNvSpPr>
          <p:nvPr>
            <p:ph type="body" idx="1"/>
          </p:nvPr>
        </p:nvSpPr>
        <p:spPr/>
        <p:txBody>
          <a:bodyPr/>
          <a:lstStyle/>
          <a:p>
            <a:pPr algn="ctr" eaLnBrk="1" hangingPunct="1">
              <a:buFont typeface="Wingdings" pitchFamily="2" charset="2"/>
              <a:buNone/>
              <a:defRPr/>
            </a:pPr>
            <a:r>
              <a:rPr lang="en-US" dirty="0" smtClean="0"/>
              <a:t>Have choices of who supports you and to </a:t>
            </a:r>
          </a:p>
          <a:p>
            <a:pPr algn="ctr" eaLnBrk="1" hangingPunct="1">
              <a:buFont typeface="Wingdings" pitchFamily="2" charset="2"/>
              <a:buNone/>
              <a:defRPr/>
            </a:pPr>
            <a:r>
              <a:rPr lang="en-US" dirty="0" smtClean="0"/>
              <a:t>Say “Yes” or “No” to Services </a:t>
            </a:r>
          </a:p>
        </p:txBody>
      </p:sp>
      <p:pic>
        <p:nvPicPr>
          <p:cNvPr id="14340" name="Picture 4" descr="MCBS01886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4060031"/>
            <a:ext cx="2416175"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MCBS01884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030200"/>
            <a:ext cx="231775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1825" y="6054263"/>
            <a:ext cx="609600" cy="609600"/>
          </a:xfrm>
          <a:prstGeom prst="rect">
            <a:avLst/>
          </a:prstGeom>
        </p:spPr>
      </p:pic>
    </p:spTree>
  </p:cSld>
  <p:clrMapOvr>
    <a:masterClrMapping/>
  </p:clrMapOvr>
  <p:transition advTm="66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 objId="2"/>
        <p14:stopEvt time="6648"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Have The Right</a:t>
            </a:r>
            <a:endParaRPr lang="en-US" dirty="0"/>
          </a:p>
        </p:txBody>
      </p:sp>
      <p:sp>
        <p:nvSpPr>
          <p:cNvPr id="3" name="Content Placeholder 2"/>
          <p:cNvSpPr>
            <a:spLocks noGrp="1"/>
          </p:cNvSpPr>
          <p:nvPr>
            <p:ph idx="1"/>
          </p:nvPr>
        </p:nvSpPr>
        <p:spPr>
          <a:xfrm>
            <a:off x="457200" y="1600201"/>
            <a:ext cx="6858000" cy="1447800"/>
          </a:xfrm>
        </p:spPr>
        <p:txBody>
          <a:bodyPr/>
          <a:lstStyle/>
          <a:p>
            <a:pPr marL="0" indent="0">
              <a:buNone/>
            </a:pPr>
            <a:r>
              <a:rPr lang="en-US" sz="2400" dirty="0" smtClean="0">
                <a:effectLst/>
              </a:rPr>
              <a:t>To say NO to being part of any study, experiment or medical treatment. </a:t>
            </a:r>
          </a:p>
          <a:p>
            <a:pPr marL="0" indent="0">
              <a:buNone/>
            </a:pPr>
            <a:endParaRPr lang="en-US" sz="2800" dirty="0" smtClean="0"/>
          </a:p>
          <a:p>
            <a:pPr marL="0" indent="0">
              <a:buNone/>
            </a:pPr>
            <a:endParaRPr lang="en-US" sz="2800" b="1" dirty="0" smtClean="0"/>
          </a:p>
        </p:txBody>
      </p:sp>
      <p:sp>
        <p:nvSpPr>
          <p:cNvPr id="4" name="Rectangle 3"/>
          <p:cNvSpPr/>
          <p:nvPr/>
        </p:nvSpPr>
        <p:spPr>
          <a:xfrm>
            <a:off x="533400" y="5257800"/>
            <a:ext cx="5562600" cy="1200329"/>
          </a:xfrm>
          <a:prstGeom prst="rect">
            <a:avLst/>
          </a:prstGeom>
        </p:spPr>
        <p:txBody>
          <a:bodyPr wrap="square">
            <a:spAutoFit/>
          </a:bodyPr>
          <a:lstStyle/>
          <a:p>
            <a:r>
              <a:rPr lang="en-US" sz="2400" dirty="0"/>
              <a:t>To have a person </a:t>
            </a:r>
            <a:r>
              <a:rPr lang="en-US" sz="2400" dirty="0" smtClean="0"/>
              <a:t>who does not work for our agency decide </a:t>
            </a:r>
            <a:r>
              <a:rPr lang="en-US" sz="2400" dirty="0"/>
              <a:t>if we are complying with your rights. </a:t>
            </a:r>
          </a:p>
        </p:txBody>
      </p:sp>
      <p:sp>
        <p:nvSpPr>
          <p:cNvPr id="6" name="Rectangle 5"/>
          <p:cNvSpPr/>
          <p:nvPr/>
        </p:nvSpPr>
        <p:spPr>
          <a:xfrm>
            <a:off x="3340100" y="3174745"/>
            <a:ext cx="5313449" cy="1200329"/>
          </a:xfrm>
          <a:prstGeom prst="rect">
            <a:avLst/>
          </a:prstGeom>
        </p:spPr>
        <p:txBody>
          <a:bodyPr wrap="square">
            <a:spAutoFit/>
          </a:bodyPr>
          <a:lstStyle/>
          <a:p>
            <a:r>
              <a:rPr lang="en-US" sz="2400" dirty="0"/>
              <a:t>To choose someone to help you make decisions or act on your behalf. </a:t>
            </a:r>
          </a:p>
        </p:txBody>
      </p:sp>
      <p:pic>
        <p:nvPicPr>
          <p:cNvPr id="7" name="Picture 6" descr="Dr. Miguel Colom web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197" y="1219200"/>
            <a:ext cx="1628775" cy="1634080"/>
          </a:xfrm>
          <a:prstGeom prst="rect">
            <a:avLst/>
          </a:prstGeom>
        </p:spPr>
      </p:pic>
      <p:sp>
        <p:nvSpPr>
          <p:cNvPr id="8" name="Oval 7"/>
          <p:cNvSpPr/>
          <p:nvPr/>
        </p:nvSpPr>
        <p:spPr>
          <a:xfrm>
            <a:off x="6858000" y="1080923"/>
            <a:ext cx="1795549" cy="18908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1"/>
          </p:cNvCxnSpPr>
          <p:nvPr/>
        </p:nvCxnSpPr>
        <p:spPr>
          <a:xfrm>
            <a:off x="7120952" y="1357836"/>
            <a:ext cx="1337248" cy="1225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descr="75+ Free Stock Images 3D Human Character Best Collecti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2853280"/>
            <a:ext cx="2120900" cy="2120900"/>
          </a:xfrm>
          <a:prstGeom prst="rect">
            <a:avLst/>
          </a:prstGeom>
        </p:spPr>
      </p:pic>
      <p:pic>
        <p:nvPicPr>
          <p:cNvPr id="12" name="Picture 11" descr="Responsive 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324" y="4872580"/>
            <a:ext cx="2544876" cy="1696584"/>
          </a:xfrm>
          <a:prstGeom prst="rect">
            <a:avLst/>
          </a:prstGeom>
        </p:spPr>
      </p:pic>
      <p:sp>
        <p:nvSpPr>
          <p:cNvPr id="13" name="TextBox 12"/>
          <p:cNvSpPr txBox="1"/>
          <p:nvPr/>
        </p:nvSpPr>
        <p:spPr>
          <a:xfrm rot="21293171">
            <a:off x="6642827" y="5873774"/>
            <a:ext cx="1524000" cy="338554"/>
          </a:xfrm>
          <a:prstGeom prst="rect">
            <a:avLst/>
          </a:prstGeom>
          <a:noFill/>
        </p:spPr>
        <p:txBody>
          <a:bodyPr wrap="square" rtlCol="0">
            <a:spAutoFit/>
          </a:bodyPr>
          <a:lstStyle/>
          <a:p>
            <a:r>
              <a:rPr lang="en-US" sz="1600" dirty="0" smtClean="0">
                <a:solidFill>
                  <a:schemeClr val="bg1">
                    <a:lumMod val="10000"/>
                  </a:schemeClr>
                </a:solidFill>
              </a:rPr>
              <a:t>Your Rights</a:t>
            </a:r>
            <a:endParaRPr lang="en-US" sz="1600" dirty="0">
              <a:solidFill>
                <a:schemeClr val="bg1">
                  <a:lumMod val="10000"/>
                </a:schemeClr>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8854" y="6153329"/>
            <a:ext cx="609600" cy="609600"/>
          </a:xfrm>
          <a:prstGeom prst="rect">
            <a:avLst/>
          </a:prstGeom>
        </p:spPr>
      </p:pic>
    </p:spTree>
    <p:extLst>
      <p:ext uri="{BB962C8B-B14F-4D97-AF65-F5344CB8AC3E}">
        <p14:creationId xmlns:p14="http://schemas.microsoft.com/office/powerpoint/2010/main" val="14154110"/>
      </p:ext>
    </p:extLst>
  </p:cSld>
  <p:clrMapOvr>
    <a:masterClrMapping/>
  </p:clrMapOvr>
  <mc:AlternateContent xmlns:mc="http://schemas.openxmlformats.org/markup-compatibility/2006" xmlns:p14="http://schemas.microsoft.com/office/powerpoint/2010/main">
    <mc:Choice Requires="p14">
      <p:transition spd="slow" p14:dur="2000" advTm="17053"/>
    </mc:Choice>
    <mc:Fallback xmlns="">
      <p:transition spd="slow" advTm="1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6" objId="9"/>
        <p14:stopEvt time="17053" objId="9"/>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have the Right:</a:t>
            </a:r>
            <a:endParaRPr lang="en-US" dirty="0"/>
          </a:p>
        </p:txBody>
      </p:sp>
      <p:sp>
        <p:nvSpPr>
          <p:cNvPr id="3" name="Content Placeholder 2"/>
          <p:cNvSpPr>
            <a:spLocks noGrp="1"/>
          </p:cNvSpPr>
          <p:nvPr>
            <p:ph idx="1"/>
          </p:nvPr>
        </p:nvSpPr>
        <p:spPr>
          <a:xfrm>
            <a:off x="2743200" y="1828800"/>
            <a:ext cx="6096000" cy="1828800"/>
          </a:xfrm>
        </p:spPr>
        <p:txBody>
          <a:bodyPr/>
          <a:lstStyle/>
          <a:p>
            <a:pPr marL="0" indent="0">
              <a:buNone/>
            </a:pPr>
            <a:r>
              <a:rPr lang="en-US" sz="2400" dirty="0" smtClean="0">
                <a:effectLst/>
              </a:rPr>
              <a:t>To be free from people hitting you, hurting you, yelling at you, saying hurtful things or restricting your movement.</a:t>
            </a:r>
          </a:p>
          <a:p>
            <a:pPr marL="0" indent="0">
              <a:buNone/>
            </a:pPr>
            <a:endParaRPr lang="en-US" dirty="0" smtClean="0"/>
          </a:p>
        </p:txBody>
      </p:sp>
      <p:sp>
        <p:nvSpPr>
          <p:cNvPr id="4" name="Rectangle 3"/>
          <p:cNvSpPr/>
          <p:nvPr/>
        </p:nvSpPr>
        <p:spPr>
          <a:xfrm>
            <a:off x="279955" y="4495800"/>
            <a:ext cx="6629400" cy="1200329"/>
          </a:xfrm>
          <a:prstGeom prst="rect">
            <a:avLst/>
          </a:prstGeom>
        </p:spPr>
        <p:txBody>
          <a:bodyPr wrap="square">
            <a:spAutoFit/>
          </a:bodyPr>
          <a:lstStyle/>
          <a:p>
            <a:r>
              <a:rPr lang="en-US" sz="2400" dirty="0"/>
              <a:t>To be treated with respect at all times and </a:t>
            </a:r>
            <a:r>
              <a:rPr lang="en-US" sz="2400" dirty="0" smtClean="0"/>
              <a:t>to be treated </a:t>
            </a:r>
            <a:r>
              <a:rPr lang="en-US" sz="2400" dirty="0"/>
              <a:t>like everyone else under </a:t>
            </a:r>
            <a:r>
              <a:rPr lang="en-US" sz="2400" dirty="0" smtClean="0"/>
              <a:t>the </a:t>
            </a:r>
            <a:r>
              <a:rPr lang="en-US" sz="2400" dirty="0"/>
              <a:t>law.</a:t>
            </a:r>
          </a:p>
        </p:txBody>
      </p:sp>
      <p:pic>
        <p:nvPicPr>
          <p:cNvPr id="5" name="Picture 4" descr="The Devine Write: December 20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50" y="1442576"/>
            <a:ext cx="2392586" cy="1714998"/>
          </a:xfrm>
          <a:prstGeom prst="rect">
            <a:avLst/>
          </a:prstGeom>
        </p:spPr>
      </p:pic>
      <p:sp>
        <p:nvSpPr>
          <p:cNvPr id="6" name="Oval 5"/>
          <p:cNvSpPr/>
          <p:nvPr/>
        </p:nvSpPr>
        <p:spPr>
          <a:xfrm>
            <a:off x="309050" y="1219200"/>
            <a:ext cx="2434150" cy="243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6" idx="1"/>
            <a:endCxn id="6" idx="5"/>
          </p:cNvCxnSpPr>
          <p:nvPr/>
        </p:nvCxnSpPr>
        <p:spPr>
          <a:xfrm>
            <a:off x="665523" y="1576295"/>
            <a:ext cx="1721204" cy="1724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Skalduggery » 2010 » July »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017" y="4930834"/>
            <a:ext cx="2867056" cy="190499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9640" y="6226233"/>
            <a:ext cx="609600" cy="609600"/>
          </a:xfrm>
          <a:prstGeom prst="rect">
            <a:avLst/>
          </a:prstGeom>
        </p:spPr>
      </p:pic>
    </p:spTree>
    <p:extLst>
      <p:ext uri="{BB962C8B-B14F-4D97-AF65-F5344CB8AC3E}">
        <p14:creationId xmlns:p14="http://schemas.microsoft.com/office/powerpoint/2010/main" val="2853055427"/>
      </p:ext>
    </p:extLst>
  </p:cSld>
  <p:clrMapOvr>
    <a:masterClrMapping/>
  </p:clrMapOvr>
  <mc:AlternateContent xmlns:mc="http://schemas.openxmlformats.org/markup-compatibility/2006" xmlns:p14="http://schemas.microsoft.com/office/powerpoint/2010/main">
    <mc:Choice Requires="p14">
      <p:transition spd="slow" p14:dur="2000" advTm="14968"/>
    </mc:Choice>
    <mc:Fallback xmlns="">
      <p:transition spd="slow" advTm="1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5" objId="7"/>
        <p14:stopEvt time="14968"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92162"/>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algn="l" eaLnBrk="1" hangingPunct="1">
              <a:defRPr/>
            </a:pPr>
            <a:r>
              <a:rPr lang="en-US" altLang="en-US" kern="0" dirty="0" smtClean="0"/>
              <a:t>         Abuse &amp; Neglect</a:t>
            </a:r>
          </a:p>
        </p:txBody>
      </p:sp>
      <p:sp>
        <p:nvSpPr>
          <p:cNvPr id="3" name="Rectangle 3"/>
          <p:cNvSpPr txBox="1">
            <a:spLocks noChangeArrowheads="1"/>
          </p:cNvSpPr>
          <p:nvPr/>
        </p:nvSpPr>
        <p:spPr>
          <a:xfrm>
            <a:off x="442823" y="1447800"/>
            <a:ext cx="8610600" cy="5516563"/>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algn="ctr" eaLnBrk="1" hangingPunct="1">
              <a:lnSpc>
                <a:spcPct val="90000"/>
              </a:lnSpc>
              <a:buFontTx/>
              <a:buNone/>
              <a:defRPr/>
            </a:pPr>
            <a:r>
              <a:rPr lang="en-US" altLang="en-US" sz="2600" kern="0" dirty="0" smtClean="0"/>
              <a:t>You have the right to not be abused or neglected. </a:t>
            </a:r>
          </a:p>
          <a:p>
            <a:pPr algn="ctr" eaLnBrk="1" hangingPunct="1">
              <a:lnSpc>
                <a:spcPct val="90000"/>
              </a:lnSpc>
              <a:buFontTx/>
              <a:buNone/>
              <a:defRPr/>
            </a:pPr>
            <a:endParaRPr lang="en-US" altLang="en-US" sz="2600" kern="0" dirty="0" smtClean="0"/>
          </a:p>
          <a:p>
            <a:pPr marL="0" indent="0" eaLnBrk="1" hangingPunct="1">
              <a:lnSpc>
                <a:spcPct val="90000"/>
              </a:lnSpc>
              <a:buFont typeface="Wingdings" pitchFamily="2" charset="2"/>
              <a:buNone/>
              <a:defRPr/>
            </a:pPr>
            <a:r>
              <a:rPr lang="en-US" altLang="en-US" sz="2000" dirty="0" smtClean="0">
                <a:effectLst/>
              </a:rPr>
              <a:t>“Abuse” can be someone hurting you (either your body or your feelings, like someone calling you bad names). </a:t>
            </a:r>
          </a:p>
          <a:p>
            <a:pPr marL="0" indent="0" eaLnBrk="1" hangingPunct="1">
              <a:lnSpc>
                <a:spcPct val="90000"/>
              </a:lnSpc>
              <a:buFont typeface="Wingdings" pitchFamily="2" charset="2"/>
              <a:buNone/>
              <a:defRPr/>
            </a:pPr>
            <a:endParaRPr lang="en-US" altLang="en-US" sz="2000" dirty="0" smtClean="0">
              <a:effectLst/>
            </a:endParaRPr>
          </a:p>
          <a:p>
            <a:pPr marL="0" indent="0" eaLnBrk="1" hangingPunct="1">
              <a:lnSpc>
                <a:spcPct val="90000"/>
              </a:lnSpc>
              <a:buFont typeface="Wingdings" pitchFamily="2" charset="2"/>
              <a:buNone/>
              <a:defRPr/>
            </a:pPr>
            <a:r>
              <a:rPr lang="en-US" altLang="en-US" sz="2000" dirty="0" smtClean="0">
                <a:effectLst/>
              </a:rPr>
              <a:t>“Neglect” is not getting the things/attention you need to be healthy and safe.</a:t>
            </a:r>
          </a:p>
          <a:p>
            <a:pPr marL="0" indent="0" eaLnBrk="1" hangingPunct="1">
              <a:lnSpc>
                <a:spcPct val="90000"/>
              </a:lnSpc>
              <a:buFont typeface="Wingdings" pitchFamily="2" charset="2"/>
              <a:buNone/>
              <a:defRPr/>
            </a:pPr>
            <a:endParaRPr lang="en-US" altLang="en-US" sz="2000" dirty="0">
              <a:effectLst/>
            </a:endParaRPr>
          </a:p>
          <a:p>
            <a:pPr marL="0" indent="0" eaLnBrk="1" hangingPunct="1">
              <a:lnSpc>
                <a:spcPct val="90000"/>
              </a:lnSpc>
              <a:buFont typeface="Wingdings" pitchFamily="2" charset="2"/>
              <a:buNone/>
              <a:defRPr/>
            </a:pPr>
            <a:r>
              <a:rPr lang="en-US" altLang="en-US" sz="2000" dirty="0" smtClean="0">
                <a:effectLst/>
              </a:rPr>
              <a:t>If you feel you have been abused, tell the staff or someone else in charge. They will let the right people know. Your staff are required to report any abuse or </a:t>
            </a:r>
            <a:r>
              <a:rPr lang="en-US" altLang="en-US" sz="2000" smtClean="0">
                <a:effectLst/>
              </a:rPr>
              <a:t>neglect they </a:t>
            </a:r>
            <a:r>
              <a:rPr lang="en-US" altLang="en-US" sz="2000" dirty="0" smtClean="0">
                <a:effectLst/>
              </a:rPr>
              <a:t>see or that people report to them. </a:t>
            </a:r>
          </a:p>
          <a:p>
            <a:pPr marL="0" indent="0" eaLnBrk="1" hangingPunct="1">
              <a:lnSpc>
                <a:spcPct val="90000"/>
              </a:lnSpc>
              <a:buFont typeface="Wingdings" pitchFamily="2" charset="2"/>
              <a:buNone/>
              <a:defRPr/>
            </a:pPr>
            <a:endParaRPr lang="en-US" altLang="en-US" sz="2000" dirty="0">
              <a:effectLst/>
            </a:endParaRPr>
          </a:p>
          <a:p>
            <a:pPr marL="0" indent="0" eaLnBrk="1" hangingPunct="1">
              <a:lnSpc>
                <a:spcPct val="90000"/>
              </a:lnSpc>
              <a:buFont typeface="Wingdings" pitchFamily="2" charset="2"/>
              <a:buNone/>
              <a:defRPr/>
            </a:pPr>
            <a:r>
              <a:rPr lang="en-US" altLang="en-US" sz="2000" dirty="0" smtClean="0">
                <a:effectLst/>
              </a:rPr>
              <a:t>We do not tolerate abuse or neglect and will make sure the issue is investigated and resolved as quickly as possible. </a:t>
            </a:r>
          </a:p>
          <a:p>
            <a:pPr marL="0" indent="0" eaLnBrk="1" hangingPunct="1">
              <a:lnSpc>
                <a:spcPct val="90000"/>
              </a:lnSpc>
              <a:buFont typeface="Wingdings" pitchFamily="2" charset="2"/>
              <a:buNone/>
              <a:defRPr/>
            </a:pPr>
            <a:endParaRPr lang="en-US" altLang="en-US" sz="1800" dirty="0">
              <a:effectLst/>
            </a:endParaRPr>
          </a:p>
          <a:p>
            <a:pPr eaLnBrk="1" hangingPunct="1">
              <a:lnSpc>
                <a:spcPct val="90000"/>
              </a:lnSpc>
              <a:buFont typeface="Wingdings" pitchFamily="2" charset="2"/>
              <a:buNone/>
              <a:defRPr/>
            </a:pPr>
            <a:endParaRPr lang="en-US" altLang="en-US" sz="1800" dirty="0" smtClean="0"/>
          </a:p>
          <a:p>
            <a:pPr eaLnBrk="1" hangingPunct="1">
              <a:lnSpc>
                <a:spcPct val="90000"/>
              </a:lnSpc>
              <a:buFontTx/>
              <a:buNone/>
              <a:defRPr/>
            </a:pPr>
            <a:endParaRPr lang="en-US" altLang="en-US" sz="1800" kern="0" dirty="0" smtClean="0"/>
          </a:p>
        </p:txBody>
      </p:sp>
      <p:pic>
        <p:nvPicPr>
          <p:cNvPr id="21508" name="Picture 4" descr="MCj04257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228600"/>
            <a:ext cx="1295400" cy="10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43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02"/>
    </mc:Choice>
    <mc:Fallback xmlns="">
      <p:transition spd="slow" advTm="36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6" objId="4"/>
        <p14:stopEvt time="35922"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7813"/>
            <a:ext cx="8229600" cy="714375"/>
          </a:xfrm>
        </p:spPr>
        <p:txBody>
          <a:bodyPr/>
          <a:lstStyle/>
          <a:p>
            <a:pPr eaLnBrk="1" hangingPunct="1">
              <a:defRPr/>
            </a:pPr>
            <a:r>
              <a:rPr lang="en-US" dirty="0" smtClean="0">
                <a:solidFill>
                  <a:srgbClr val="7030A0"/>
                </a:solidFill>
              </a:rPr>
              <a:t>About Community Opportunities</a:t>
            </a:r>
          </a:p>
        </p:txBody>
      </p:sp>
      <p:sp>
        <p:nvSpPr>
          <p:cNvPr id="47107" name="Rectangle 3"/>
          <p:cNvSpPr>
            <a:spLocks noGrp="1" noChangeArrowheads="1"/>
          </p:cNvSpPr>
          <p:nvPr>
            <p:ph type="body" idx="1"/>
          </p:nvPr>
        </p:nvSpPr>
        <p:spPr>
          <a:xfrm>
            <a:off x="457200" y="1395412"/>
            <a:ext cx="8229600" cy="3886200"/>
          </a:xfrm>
        </p:spPr>
        <p:txBody>
          <a:bodyPr/>
          <a:lstStyle/>
          <a:p>
            <a:pPr algn="ctr" eaLnBrk="1" hangingPunct="1">
              <a:buFont typeface="Wingdings" pitchFamily="2" charset="2"/>
              <a:buNone/>
              <a:defRPr/>
            </a:pPr>
            <a:r>
              <a:rPr lang="en-US" sz="3500" dirty="0" smtClean="0"/>
              <a:t>Community Opportunities is a local agency who helps people, living in Lincoln County, who have developmental disabilities (such as autism, cerebral palsy and mental retardation).</a:t>
            </a:r>
          </a:p>
          <a:p>
            <a:pPr algn="ctr" eaLnBrk="1" hangingPunct="1">
              <a:buFont typeface="Wingdings" pitchFamily="2" charset="2"/>
              <a:buNone/>
              <a:defRPr/>
            </a:pPr>
            <a:endParaRPr lang="en-US" sz="3500" dirty="0" smtClean="0"/>
          </a:p>
          <a:p>
            <a:pPr algn="ctr" eaLnBrk="1" hangingPunct="1">
              <a:buFont typeface="Wingdings" pitchFamily="2" charset="2"/>
              <a:buNone/>
              <a:defRPr/>
            </a:pPr>
            <a:endParaRPr lang="en-US" sz="3500" dirty="0" smtClean="0"/>
          </a:p>
        </p:txBody>
      </p:sp>
      <p:pic>
        <p:nvPicPr>
          <p:cNvPr id="4100" name="Picture 4" descr="MCj008875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7831" y="5281612"/>
            <a:ext cx="180022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MCj0088748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2643" y="5065222"/>
            <a:ext cx="1468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MCHM00198_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9000" y="4648200"/>
            <a:ext cx="14176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 y="4866437"/>
            <a:ext cx="1828800" cy="1762963"/>
          </a:xfrm>
          <a:prstGeom prst="ellipse">
            <a:avLst/>
          </a:prstGeom>
          <a:ln>
            <a:noFill/>
          </a:ln>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34400" y="6324600"/>
            <a:ext cx="609600" cy="609600"/>
          </a:xfrm>
          <a:prstGeom prst="rect">
            <a:avLst/>
          </a:prstGeom>
        </p:spPr>
      </p:pic>
    </p:spTree>
  </p:cSld>
  <p:clrMapOvr>
    <a:masterClrMapping/>
  </p:clrMapOvr>
  <p:transition advTm="11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 objId="2"/>
        <p14:stopEvt time="11794"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4909" y="3048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Formal vs Informal Complaint</a:t>
            </a:r>
            <a:endParaRPr lang="en-US" kern="0" dirty="0"/>
          </a:p>
        </p:txBody>
      </p:sp>
      <p:sp>
        <p:nvSpPr>
          <p:cNvPr id="3" name="Rectangle 2"/>
          <p:cNvSpPr/>
          <p:nvPr/>
        </p:nvSpPr>
        <p:spPr>
          <a:xfrm>
            <a:off x="180109" y="840968"/>
            <a:ext cx="8839200" cy="6017032"/>
          </a:xfrm>
          <a:prstGeom prst="rect">
            <a:avLst/>
          </a:prstGeom>
        </p:spPr>
        <p:txBody>
          <a:bodyPr wrap="square">
            <a:spAutoFit/>
          </a:bodyPr>
          <a:lstStyle/>
          <a:p>
            <a:r>
              <a:rPr lang="en-US" sz="2000" b="1" dirty="0"/>
              <a:t>What's the difference between a formal and an </a:t>
            </a:r>
            <a:endParaRPr lang="en-US" sz="2000" b="1" dirty="0" smtClean="0"/>
          </a:p>
          <a:p>
            <a:r>
              <a:rPr lang="en-US" sz="2000" b="1" dirty="0" smtClean="0"/>
              <a:t>informal complaint</a:t>
            </a:r>
            <a:r>
              <a:rPr lang="en-US" sz="2000" b="1" dirty="0"/>
              <a:t>?</a:t>
            </a:r>
          </a:p>
          <a:p>
            <a:endParaRPr lang="en-US" sz="2000" dirty="0" smtClean="0"/>
          </a:p>
          <a:p>
            <a:r>
              <a:rPr lang="en-US" sz="1900" dirty="0" smtClean="0"/>
              <a:t>An </a:t>
            </a:r>
            <a:r>
              <a:rPr lang="en-US" sz="1900" dirty="0"/>
              <a:t>informal </a:t>
            </a:r>
            <a:r>
              <a:rPr lang="en-US" sz="1900" dirty="0" smtClean="0"/>
              <a:t>complaint is different from a formal complaint/grievance in how it is processed; however, resolution is the goal for each. An informal complaint is generally resolved through discussion and </a:t>
            </a:r>
            <a:r>
              <a:rPr lang="en-US" sz="1900" dirty="0"/>
              <a:t>should always be attempted before moving into the formal </a:t>
            </a:r>
            <a:r>
              <a:rPr lang="en-US" sz="1900" dirty="0" smtClean="0"/>
              <a:t>complaint/grievance process</a:t>
            </a:r>
            <a:r>
              <a:rPr lang="en-US" sz="1900" dirty="0"/>
              <a:t>. </a:t>
            </a:r>
            <a:endParaRPr lang="en-US" sz="1900" dirty="0" smtClean="0"/>
          </a:p>
          <a:p>
            <a:endParaRPr lang="en-US" sz="1900" dirty="0" smtClean="0"/>
          </a:p>
          <a:p>
            <a:r>
              <a:rPr lang="en-US" sz="1900" dirty="0" smtClean="0"/>
              <a:t>You </a:t>
            </a:r>
            <a:r>
              <a:rPr lang="en-US" sz="1900" dirty="0"/>
              <a:t>can make an informal complaint to </a:t>
            </a:r>
            <a:r>
              <a:rPr lang="en-US" sz="1900" dirty="0" smtClean="0"/>
              <a:t>the Director of the department you receive services (your support staff can assist you if needed). If you do not feel like your issue is resolved after making an informal complaint, you can make a formal complaint.</a:t>
            </a:r>
          </a:p>
          <a:p>
            <a:endParaRPr lang="en-US" sz="1900" dirty="0"/>
          </a:p>
          <a:p>
            <a:r>
              <a:rPr lang="en-US" sz="1900" dirty="0"/>
              <a:t>The formal complaint process is started </a:t>
            </a:r>
            <a:r>
              <a:rPr lang="en-US" sz="1900" dirty="0" smtClean="0"/>
              <a:t>when you, your guardian or family, completes a Grievance Form. After </a:t>
            </a:r>
            <a:r>
              <a:rPr lang="en-US" sz="1900" dirty="0"/>
              <a:t>this form is processed, </a:t>
            </a:r>
            <a:r>
              <a:rPr lang="en-US" sz="1900" dirty="0" smtClean="0"/>
              <a:t>it</a:t>
            </a:r>
            <a:r>
              <a:rPr lang="en-US" sz="1900" dirty="0"/>
              <a:t> is then </a:t>
            </a:r>
            <a:r>
              <a:rPr lang="en-US" sz="1900" dirty="0" smtClean="0"/>
              <a:t>investigated in </a:t>
            </a:r>
            <a:r>
              <a:rPr lang="en-US" sz="1900" dirty="0"/>
              <a:t>accordance with </a:t>
            </a:r>
            <a:r>
              <a:rPr lang="en-US" sz="1900" dirty="0" smtClean="0"/>
              <a:t>our formal grievance procedure.</a:t>
            </a:r>
            <a:r>
              <a:rPr lang="en-US" sz="1900" dirty="0"/>
              <a:t> </a:t>
            </a:r>
            <a:endParaRPr lang="en-US" sz="1900" dirty="0" smtClean="0"/>
          </a:p>
          <a:p>
            <a:endParaRPr lang="en-US" sz="1900" dirty="0"/>
          </a:p>
          <a:p>
            <a:r>
              <a:rPr lang="en-US" sz="2000" dirty="0">
                <a:solidFill>
                  <a:srgbClr val="7030A0"/>
                </a:solidFill>
              </a:rPr>
              <a:t>You will </a:t>
            </a:r>
            <a:r>
              <a:rPr lang="en-US" sz="2000" b="1" dirty="0">
                <a:solidFill>
                  <a:srgbClr val="7030A0"/>
                </a:solidFill>
              </a:rPr>
              <a:t>not</a:t>
            </a:r>
            <a:r>
              <a:rPr lang="en-US" sz="2000" dirty="0">
                <a:solidFill>
                  <a:srgbClr val="7030A0"/>
                </a:solidFill>
              </a:rPr>
              <a:t> be denied services or supports for making a </a:t>
            </a:r>
            <a:r>
              <a:rPr lang="en-US" sz="2000" dirty="0" smtClean="0">
                <a:solidFill>
                  <a:srgbClr val="7030A0"/>
                </a:solidFill>
              </a:rPr>
              <a:t>complaint or grievance!</a:t>
            </a:r>
            <a:endParaRPr lang="en-US" sz="1900" dirty="0" smtClean="0"/>
          </a:p>
        </p:txBody>
      </p:sp>
      <p:pic>
        <p:nvPicPr>
          <p:cNvPr id="5" name="Picture 4" descr="btyooebtl.jpg [Spanish 3853 Wik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702917"/>
            <a:ext cx="1371600" cy="10287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4508" y="6296890"/>
            <a:ext cx="408709" cy="408709"/>
          </a:xfrm>
          <a:prstGeom prst="rect">
            <a:avLst/>
          </a:prstGeom>
        </p:spPr>
      </p:pic>
    </p:spTree>
    <p:extLst>
      <p:ext uri="{BB962C8B-B14F-4D97-AF65-F5344CB8AC3E}">
        <p14:creationId xmlns:p14="http://schemas.microsoft.com/office/powerpoint/2010/main" val="3523518365"/>
      </p:ext>
    </p:extLst>
  </p:cSld>
  <p:clrMapOvr>
    <a:masterClrMapping/>
  </p:clrMapOvr>
  <mc:AlternateContent xmlns:mc="http://schemas.openxmlformats.org/markup-compatibility/2006" xmlns:p14="http://schemas.microsoft.com/office/powerpoint/2010/main">
    <mc:Choice Requires="p14">
      <p:transition spd="slow" p14:dur="2000" advTm="47838"/>
    </mc:Choice>
    <mc:Fallback xmlns="">
      <p:transition spd="slow" advTm="47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 objId="4"/>
        <p14:stopEvt time="47821"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95300" y="1739506"/>
            <a:ext cx="8229600" cy="3442094"/>
          </a:xfrm>
        </p:spPr>
        <p:txBody>
          <a:bodyPr/>
          <a:lstStyle/>
          <a:p>
            <a:pPr eaLnBrk="1" hangingPunct="1">
              <a:defRPr/>
            </a:pPr>
            <a:r>
              <a:rPr lang="en-US" sz="4000" dirty="0" smtClean="0">
                <a:solidFill>
                  <a:srgbClr val="660066"/>
                </a:solidFill>
              </a:rPr>
              <a:t>We will look into any reported issues or concerns you have with your services or supports and attempt to resolve them quickly</a:t>
            </a:r>
            <a:r>
              <a:rPr lang="en-US" sz="4000" dirty="0">
                <a:solidFill>
                  <a:srgbClr val="660066"/>
                </a:solidFill>
              </a:rPr>
              <a:t>. </a:t>
            </a:r>
            <a:endParaRPr lang="en-US" sz="4000" dirty="0" smtClean="0">
              <a:solidFill>
                <a:srgbClr val="7030A0"/>
              </a:solidFill>
            </a:endParaRPr>
          </a:p>
        </p:txBody>
      </p:sp>
      <p:pic>
        <p:nvPicPr>
          <p:cNvPr id="19460" name="Picture 4" descr="MCj023920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02118"/>
            <a:ext cx="1143000" cy="158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Cj023920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562600" y="152400"/>
            <a:ext cx="1143000" cy="158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uthukamalam.com / Verse - கவிதை"/>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4959927"/>
            <a:ext cx="2543298" cy="178030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0100" y="5981679"/>
            <a:ext cx="609600" cy="609600"/>
          </a:xfrm>
          <a:prstGeom prst="rect">
            <a:avLst/>
          </a:prstGeom>
        </p:spPr>
      </p:pic>
    </p:spTree>
    <p:extLst>
      <p:ext uri="{BB962C8B-B14F-4D97-AF65-F5344CB8AC3E}">
        <p14:creationId xmlns:p14="http://schemas.microsoft.com/office/powerpoint/2010/main" val="350756245"/>
      </p:ext>
    </p:extLst>
  </p:cSld>
  <p:clrMapOvr>
    <a:masterClrMapping/>
  </p:clrMapOvr>
  <p:transition advTm="71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 objId="2"/>
        <p14:stopEvt time="7195"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067800" cy="14478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eaLnBrk="1" hangingPunct="1">
              <a:defRPr/>
            </a:pPr>
            <a:r>
              <a:rPr lang="en-US" altLang="en-US" sz="2400" b="1" kern="0" dirty="0" smtClean="0">
                <a:solidFill>
                  <a:srgbClr val="663300"/>
                </a:solidFill>
              </a:rPr>
              <a:t>We will try to help resolve any concerns you have, but if you feel like your rights are not being respected or you wish to report abuse or neglect you can call:</a:t>
            </a:r>
          </a:p>
        </p:txBody>
      </p:sp>
      <p:sp>
        <p:nvSpPr>
          <p:cNvPr id="3" name="Rectangle 3"/>
          <p:cNvSpPr txBox="1">
            <a:spLocks noChangeArrowheads="1"/>
          </p:cNvSpPr>
          <p:nvPr/>
        </p:nvSpPr>
        <p:spPr>
          <a:xfrm>
            <a:off x="381000" y="1600200"/>
            <a:ext cx="8382000" cy="5257800"/>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algn="ctr" eaLnBrk="1" hangingPunct="1">
              <a:buFontTx/>
              <a:buNone/>
              <a:defRPr/>
            </a:pPr>
            <a:r>
              <a:rPr lang="en-US" altLang="en-US" sz="2000" kern="0" dirty="0" smtClean="0">
                <a:solidFill>
                  <a:srgbClr val="663300"/>
                </a:solidFill>
              </a:rPr>
              <a:t>Department of Mental Health Office of Consumer Safety toll free at 1-800-364-9687 8a-5p Monday-Friday </a:t>
            </a:r>
          </a:p>
          <a:p>
            <a:pPr algn="ctr" eaLnBrk="1" hangingPunct="1">
              <a:buFontTx/>
              <a:buNone/>
              <a:defRPr/>
            </a:pPr>
            <a:r>
              <a:rPr lang="en-US" altLang="en-US" sz="2000" kern="0" dirty="0" smtClean="0">
                <a:solidFill>
                  <a:srgbClr val="663300"/>
                </a:solidFill>
              </a:rPr>
              <a:t>Or</a:t>
            </a:r>
          </a:p>
          <a:p>
            <a:pPr algn="ctr" eaLnBrk="1" hangingPunct="1">
              <a:buFontTx/>
              <a:buNone/>
              <a:defRPr/>
            </a:pPr>
            <a:r>
              <a:rPr lang="en-US" altLang="en-US" sz="2000" kern="0" dirty="0" smtClean="0">
                <a:solidFill>
                  <a:srgbClr val="663300"/>
                </a:solidFill>
              </a:rPr>
              <a:t>Missouri Department of Health and Senior Services toll free at 1-800-392-0210 24-hr</a:t>
            </a:r>
          </a:p>
          <a:p>
            <a:pPr algn="ctr" eaLnBrk="1" hangingPunct="1">
              <a:buFontTx/>
              <a:buNone/>
              <a:defRPr/>
            </a:pPr>
            <a:r>
              <a:rPr lang="en-US" altLang="en-US" sz="2000" kern="0" dirty="0" smtClean="0">
                <a:solidFill>
                  <a:srgbClr val="663300"/>
                </a:solidFill>
              </a:rPr>
              <a:t> Or </a:t>
            </a:r>
          </a:p>
          <a:p>
            <a:pPr algn="ctr" eaLnBrk="1" hangingPunct="1">
              <a:buFontTx/>
              <a:buNone/>
              <a:defRPr/>
            </a:pPr>
            <a:r>
              <a:rPr lang="en-US" altLang="en-US" sz="2000" kern="0" dirty="0" smtClean="0">
                <a:solidFill>
                  <a:srgbClr val="663300"/>
                </a:solidFill>
              </a:rPr>
              <a:t>Missouri Protection &amp; Advocacy (for advocacy &amp; legal services) toll free at 1-800-392-8667 or MO Relay (TDD) call 1-800-735-2966</a:t>
            </a:r>
          </a:p>
          <a:p>
            <a:pPr algn="ctr" eaLnBrk="1" hangingPunct="1">
              <a:buFontTx/>
              <a:buNone/>
              <a:defRPr/>
            </a:pPr>
            <a:endParaRPr lang="en-US" altLang="en-US" sz="2000" b="1" kern="0" dirty="0" smtClean="0">
              <a:solidFill>
                <a:srgbClr val="663300"/>
              </a:solidFill>
            </a:endParaRPr>
          </a:p>
          <a:p>
            <a:pPr algn="ctr" eaLnBrk="1" hangingPunct="1">
              <a:buFontTx/>
              <a:buNone/>
              <a:defRPr/>
            </a:pPr>
            <a:r>
              <a:rPr lang="en-US" altLang="en-US" sz="2400" b="1" kern="0" dirty="0" smtClean="0">
                <a:solidFill>
                  <a:srgbClr val="663300"/>
                </a:solidFill>
              </a:rPr>
              <a:t>You can call anonymously (which means you do not have to tell them who you are).</a:t>
            </a:r>
          </a:p>
        </p:txBody>
      </p:sp>
      <p:pic>
        <p:nvPicPr>
          <p:cNvPr id="20485" name="Picture 2" descr="C:\Users\ComOp1\AppData\Local\Microsoft\Windows\Temporary Internet Files\Content.IE5\1V3O8P55\Help-butto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638800"/>
            <a:ext cx="1309688" cy="10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88274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881"/>
    </mc:Choice>
    <mc:Fallback xmlns="">
      <p:transition spd="slow" advTm="5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7" objId="4"/>
        <p14:stopEvt time="53881"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762000"/>
            <a:ext cx="8229600" cy="1901825"/>
          </a:xfrm>
        </p:spPr>
        <p:txBody>
          <a:bodyPr/>
          <a:lstStyle/>
          <a:p>
            <a:pPr eaLnBrk="1" hangingPunct="1">
              <a:defRPr/>
            </a:pPr>
            <a:r>
              <a:rPr lang="en-US" sz="5400" dirty="0" smtClean="0"/>
              <a:t> </a:t>
            </a:r>
            <a:r>
              <a:rPr lang="en-US" sz="5400" dirty="0"/>
              <a:t>Information about you will be kept private</a:t>
            </a:r>
            <a:r>
              <a:rPr lang="en-US" dirty="0"/>
              <a:t/>
            </a:r>
            <a:br>
              <a:rPr lang="en-US" dirty="0"/>
            </a:br>
            <a:endParaRPr lang="en-US" u="sng" dirty="0" smtClean="0"/>
          </a:p>
        </p:txBody>
      </p:sp>
      <p:pic>
        <p:nvPicPr>
          <p:cNvPr id="15364" name="Picture 4" descr="MCj0437803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971800"/>
            <a:ext cx="27432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5943600"/>
            <a:ext cx="609600" cy="609600"/>
          </a:xfrm>
          <a:prstGeom prst="rect">
            <a:avLst/>
          </a:prstGeom>
        </p:spPr>
      </p:pic>
    </p:spTree>
  </p:cSld>
  <p:clrMapOvr>
    <a:masterClrMapping/>
  </p:clrMapOvr>
  <p:transition advTm="37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 objId="2"/>
        <p14:stopEvt time="3747"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92162"/>
          </a:xfrm>
        </p:spPr>
        <p:txBody>
          <a:bodyPr/>
          <a:lstStyle/>
          <a:p>
            <a:pPr algn="l" eaLnBrk="1" hangingPunct="1"/>
            <a:r>
              <a:rPr lang="en-US" altLang="en-US" sz="4000" dirty="0" smtClean="0"/>
              <a:t>Your Rights under HIPAA</a:t>
            </a:r>
          </a:p>
        </p:txBody>
      </p:sp>
      <p:sp>
        <p:nvSpPr>
          <p:cNvPr id="25603" name="Rectangle 3"/>
          <p:cNvSpPr>
            <a:spLocks noGrp="1" noChangeArrowheads="1"/>
          </p:cNvSpPr>
          <p:nvPr>
            <p:ph type="body" idx="1"/>
          </p:nvPr>
        </p:nvSpPr>
        <p:spPr>
          <a:xfrm>
            <a:off x="228600" y="1143000"/>
            <a:ext cx="8763000" cy="5486400"/>
          </a:xfrm>
        </p:spPr>
        <p:txBody>
          <a:bodyPr/>
          <a:lstStyle/>
          <a:p>
            <a:pPr eaLnBrk="1" hangingPunct="1">
              <a:lnSpc>
                <a:spcPct val="90000"/>
              </a:lnSpc>
              <a:buFontTx/>
              <a:buNone/>
            </a:pPr>
            <a:r>
              <a:rPr lang="en-US" altLang="en-US" dirty="0" smtClean="0"/>
              <a:t> 	Some of your rights are….</a:t>
            </a:r>
          </a:p>
          <a:p>
            <a:pPr eaLnBrk="1" hangingPunct="1">
              <a:lnSpc>
                <a:spcPct val="90000"/>
              </a:lnSpc>
              <a:buFontTx/>
              <a:buNone/>
            </a:pPr>
            <a:r>
              <a:rPr lang="en-US" altLang="en-US" dirty="0" smtClean="0"/>
              <a:t>You can:</a:t>
            </a:r>
          </a:p>
          <a:p>
            <a:pPr eaLnBrk="1" hangingPunct="1">
              <a:lnSpc>
                <a:spcPct val="90000"/>
              </a:lnSpc>
            </a:pPr>
            <a:r>
              <a:rPr lang="en-US" altLang="en-US" b="1" dirty="0" smtClean="0"/>
              <a:t>see a copy of your records </a:t>
            </a:r>
          </a:p>
          <a:p>
            <a:pPr eaLnBrk="1" hangingPunct="1">
              <a:lnSpc>
                <a:spcPct val="90000"/>
              </a:lnSpc>
            </a:pPr>
            <a:r>
              <a:rPr lang="en-US" altLang="en-US" b="1" dirty="0" smtClean="0"/>
              <a:t>ask for changes to your information</a:t>
            </a:r>
          </a:p>
          <a:p>
            <a:pPr eaLnBrk="1" hangingPunct="1">
              <a:lnSpc>
                <a:spcPct val="90000"/>
              </a:lnSpc>
            </a:pPr>
            <a:r>
              <a:rPr lang="en-US" altLang="en-US" b="1" dirty="0" smtClean="0"/>
              <a:t>ask with whom we have shared your information</a:t>
            </a:r>
          </a:p>
          <a:p>
            <a:pPr eaLnBrk="1" hangingPunct="1">
              <a:lnSpc>
                <a:spcPct val="90000"/>
              </a:lnSpc>
            </a:pPr>
            <a:r>
              <a:rPr lang="en-US" altLang="en-US" b="1" dirty="0" smtClean="0"/>
              <a:t>talk to us at your home or in the office</a:t>
            </a:r>
          </a:p>
          <a:p>
            <a:pPr eaLnBrk="1" hangingPunct="1">
              <a:lnSpc>
                <a:spcPct val="90000"/>
              </a:lnSpc>
            </a:pPr>
            <a:r>
              <a:rPr lang="en-US" altLang="en-US" b="1" dirty="0" smtClean="0"/>
              <a:t>have full copy of the Notice of Privacy Practices</a:t>
            </a:r>
          </a:p>
          <a:p>
            <a:pPr eaLnBrk="1" hangingPunct="1">
              <a:lnSpc>
                <a:spcPct val="90000"/>
              </a:lnSpc>
            </a:pPr>
            <a:r>
              <a:rPr lang="en-US" altLang="en-US" b="1" dirty="0" smtClean="0"/>
              <a:t>make a complaint if you think any of your rights have not been met</a:t>
            </a:r>
          </a:p>
          <a:p>
            <a:pPr eaLnBrk="1" hangingPunct="1">
              <a:lnSpc>
                <a:spcPct val="90000"/>
              </a:lnSpc>
            </a:pPr>
            <a:endParaRPr lang="en-US" altLang="en-US" sz="2000" b="1" dirty="0" smtClean="0"/>
          </a:p>
          <a:p>
            <a:pPr eaLnBrk="1" hangingPunct="1">
              <a:lnSpc>
                <a:spcPct val="90000"/>
              </a:lnSpc>
              <a:buFontTx/>
              <a:buNone/>
            </a:pPr>
            <a:endParaRPr lang="en-US" altLang="en-US" sz="2000" dirty="0" smtClean="0"/>
          </a:p>
          <a:p>
            <a:pPr eaLnBrk="1" hangingPunct="1">
              <a:lnSpc>
                <a:spcPct val="90000"/>
              </a:lnSpc>
            </a:pPr>
            <a:endParaRPr lang="en-US" altLang="en-US" sz="4000" dirty="0" smtClean="0"/>
          </a:p>
        </p:txBody>
      </p:sp>
      <p:pic>
        <p:nvPicPr>
          <p:cNvPr id="2" name="Picture 1" descr="Ippopotamo - WikiFu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0686" y="175419"/>
            <a:ext cx="2379014" cy="147796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0451" y="6102531"/>
            <a:ext cx="609600" cy="609600"/>
          </a:xfrm>
          <a:prstGeom prst="rect">
            <a:avLst/>
          </a:prstGeom>
        </p:spPr>
      </p:pic>
    </p:spTree>
    <p:extLst>
      <p:ext uri="{BB962C8B-B14F-4D97-AF65-F5344CB8AC3E}">
        <p14:creationId xmlns:p14="http://schemas.microsoft.com/office/powerpoint/2010/main" val="2708470010"/>
      </p:ext>
    </p:extLst>
  </p:cSld>
  <p:clrMapOvr>
    <a:masterClrMapping/>
  </p:clrMapOvr>
  <p:transition advTm="18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6" objId="4"/>
        <p14:stopEvt time="18855"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92162"/>
          </a:xfrm>
        </p:spPr>
        <p:txBody>
          <a:bodyPr/>
          <a:lstStyle/>
          <a:p>
            <a:pPr eaLnBrk="1" hangingPunct="1"/>
            <a:r>
              <a:rPr lang="en-US" altLang="en-US" smtClean="0"/>
              <a:t>     Your Personal Information</a:t>
            </a:r>
          </a:p>
        </p:txBody>
      </p:sp>
      <p:sp>
        <p:nvSpPr>
          <p:cNvPr id="26627" name="Rectangle 3"/>
          <p:cNvSpPr>
            <a:spLocks noGrp="1" noChangeArrowheads="1"/>
          </p:cNvSpPr>
          <p:nvPr>
            <p:ph type="body" idx="1"/>
          </p:nvPr>
        </p:nvSpPr>
        <p:spPr>
          <a:xfrm>
            <a:off x="457200" y="1447800"/>
            <a:ext cx="8229600" cy="5105400"/>
          </a:xfrm>
        </p:spPr>
        <p:txBody>
          <a:bodyPr/>
          <a:lstStyle/>
          <a:p>
            <a:pPr marL="0" indent="0" algn="ctr" eaLnBrk="1" hangingPunct="1">
              <a:buFontTx/>
              <a:buNone/>
            </a:pPr>
            <a:r>
              <a:rPr lang="en-US" altLang="en-US" sz="3500" dirty="0" smtClean="0"/>
              <a:t>Community Opportunities can give information about you without your permission for your </a:t>
            </a:r>
            <a:r>
              <a:rPr lang="en-US" altLang="en-US" sz="3500" b="1" i="1" dirty="0" smtClean="0"/>
              <a:t>treatment, payments of services </a:t>
            </a:r>
            <a:r>
              <a:rPr lang="en-US" altLang="en-US" sz="3500" i="1" dirty="0" smtClean="0"/>
              <a:t>or</a:t>
            </a:r>
            <a:r>
              <a:rPr lang="en-US" altLang="en-US" sz="3500" b="1" i="1" dirty="0" smtClean="0"/>
              <a:t> healthcare operations</a:t>
            </a:r>
            <a:r>
              <a:rPr lang="en-US" altLang="en-US" sz="3500" dirty="0" smtClean="0"/>
              <a:t>. So, we may share information with doctors, emergency staff, insurance companies or other agencies to make sure you have the care you need.</a:t>
            </a:r>
          </a:p>
        </p:txBody>
      </p:sp>
      <p:pic>
        <p:nvPicPr>
          <p:cNvPr id="26628" name="Picture 5" descr="MCj044140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26331"/>
            <a:ext cx="609600" cy="609600"/>
          </a:xfrm>
          <a:prstGeom prst="rect">
            <a:avLst/>
          </a:prstGeom>
        </p:spPr>
      </p:pic>
    </p:spTree>
    <p:extLst>
      <p:ext uri="{BB962C8B-B14F-4D97-AF65-F5344CB8AC3E}">
        <p14:creationId xmlns:p14="http://schemas.microsoft.com/office/powerpoint/2010/main" val="2462331627"/>
      </p:ext>
    </p:extLst>
  </p:cSld>
  <p:clrMapOvr>
    <a:masterClrMapping/>
  </p:clrMapOvr>
  <p:transition advTm="205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 objId="2"/>
        <p14:stopEvt time="20587"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533400"/>
            <a:ext cx="8229600" cy="561975"/>
          </a:xfrm>
        </p:spPr>
        <p:txBody>
          <a:bodyPr/>
          <a:lstStyle/>
          <a:p>
            <a:pPr eaLnBrk="1" hangingPunct="1">
              <a:defRPr/>
            </a:pPr>
            <a:r>
              <a:rPr lang="en-US" sz="5400" dirty="0" smtClean="0">
                <a:solidFill>
                  <a:srgbClr val="7030A0"/>
                </a:solidFill>
              </a:rPr>
              <a:t>Why Choose Community Opportunities?</a:t>
            </a:r>
          </a:p>
        </p:txBody>
      </p:sp>
      <p:sp>
        <p:nvSpPr>
          <p:cNvPr id="13315" name="Rectangle 3"/>
          <p:cNvSpPr>
            <a:spLocks noGrp="1" noChangeArrowheads="1"/>
          </p:cNvSpPr>
          <p:nvPr>
            <p:ph type="body" idx="1"/>
          </p:nvPr>
        </p:nvSpPr>
        <p:spPr>
          <a:xfrm>
            <a:off x="228600" y="1981200"/>
            <a:ext cx="8686800" cy="4114800"/>
          </a:xfrm>
        </p:spPr>
        <p:txBody>
          <a:bodyPr/>
          <a:lstStyle/>
          <a:p>
            <a:pPr eaLnBrk="1" hangingPunct="1">
              <a:lnSpc>
                <a:spcPct val="80000"/>
              </a:lnSpc>
              <a:defRPr/>
            </a:pPr>
            <a:r>
              <a:rPr lang="en-US" sz="2800" dirty="0" smtClean="0">
                <a:solidFill>
                  <a:srgbClr val="7030A0"/>
                </a:solidFill>
              </a:rPr>
              <a:t>We have been helping people with developmental disabilities, in Lincoln County, for over 40 years</a:t>
            </a:r>
          </a:p>
          <a:p>
            <a:pPr eaLnBrk="1" hangingPunct="1">
              <a:lnSpc>
                <a:spcPct val="80000"/>
              </a:lnSpc>
              <a:buFont typeface="Wingdings" pitchFamily="2" charset="2"/>
              <a:buNone/>
              <a:defRPr/>
            </a:pPr>
            <a:endParaRPr lang="en-US" sz="1000" dirty="0" smtClean="0">
              <a:solidFill>
                <a:srgbClr val="7030A0"/>
              </a:solidFill>
            </a:endParaRPr>
          </a:p>
          <a:p>
            <a:pPr eaLnBrk="1" hangingPunct="1">
              <a:lnSpc>
                <a:spcPct val="80000"/>
              </a:lnSpc>
              <a:defRPr/>
            </a:pPr>
            <a:r>
              <a:rPr lang="en-US" sz="2800" dirty="0" smtClean="0">
                <a:solidFill>
                  <a:srgbClr val="7030A0"/>
                </a:solidFill>
              </a:rPr>
              <a:t>Our Case Managers assist fewer people than other agencies, which means more time for you</a:t>
            </a:r>
          </a:p>
          <a:p>
            <a:pPr eaLnBrk="1" hangingPunct="1">
              <a:lnSpc>
                <a:spcPct val="80000"/>
              </a:lnSpc>
              <a:buFont typeface="Wingdings" pitchFamily="2" charset="2"/>
              <a:buNone/>
              <a:defRPr/>
            </a:pPr>
            <a:endParaRPr lang="en-US" sz="1000" dirty="0" smtClean="0">
              <a:solidFill>
                <a:srgbClr val="7030A0"/>
              </a:solidFill>
            </a:endParaRPr>
          </a:p>
          <a:p>
            <a:pPr eaLnBrk="1" hangingPunct="1">
              <a:lnSpc>
                <a:spcPct val="80000"/>
              </a:lnSpc>
              <a:defRPr/>
            </a:pPr>
            <a:r>
              <a:rPr lang="en-US" sz="2800" dirty="0" smtClean="0">
                <a:solidFill>
                  <a:srgbClr val="7030A0"/>
                </a:solidFill>
              </a:rPr>
              <a:t>We promise to get to know you and your needs</a:t>
            </a:r>
          </a:p>
          <a:p>
            <a:pPr eaLnBrk="1" hangingPunct="1">
              <a:lnSpc>
                <a:spcPct val="80000"/>
              </a:lnSpc>
              <a:buFont typeface="Wingdings" pitchFamily="2" charset="2"/>
              <a:buNone/>
              <a:defRPr/>
            </a:pPr>
            <a:endParaRPr lang="en-US" sz="1000" dirty="0" smtClean="0">
              <a:solidFill>
                <a:srgbClr val="7030A0"/>
              </a:solidFill>
            </a:endParaRPr>
          </a:p>
          <a:p>
            <a:pPr eaLnBrk="1" hangingPunct="1">
              <a:lnSpc>
                <a:spcPct val="80000"/>
              </a:lnSpc>
              <a:defRPr/>
            </a:pPr>
            <a:r>
              <a:rPr lang="en-US" sz="2800" dirty="0" smtClean="0">
                <a:solidFill>
                  <a:srgbClr val="7030A0"/>
                </a:solidFill>
              </a:rPr>
              <a:t>We will help you get what you need</a:t>
            </a:r>
          </a:p>
          <a:p>
            <a:pPr eaLnBrk="1" hangingPunct="1">
              <a:lnSpc>
                <a:spcPct val="80000"/>
              </a:lnSpc>
              <a:defRPr/>
            </a:pPr>
            <a:endParaRPr lang="en-US" sz="2800" dirty="0" smtClean="0">
              <a:solidFill>
                <a:srgbClr val="000099"/>
              </a:solidFill>
            </a:endParaRPr>
          </a:p>
        </p:txBody>
      </p:sp>
      <p:pic>
        <p:nvPicPr>
          <p:cNvPr id="22532" name="Picture 4" descr="Com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257800"/>
            <a:ext cx="1524000" cy="146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34200" y="6126085"/>
            <a:ext cx="609600" cy="609600"/>
          </a:xfrm>
          <a:prstGeom prst="rect">
            <a:avLst/>
          </a:prstGeom>
        </p:spPr>
      </p:pic>
    </p:spTree>
  </p:cSld>
  <p:clrMapOvr>
    <a:masterClrMapping/>
  </p:clrMapOvr>
  <p:transition advTm="19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6" objId="2"/>
        <p14:stopEvt time="19451"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48694" y="617538"/>
            <a:ext cx="6248400" cy="639762"/>
          </a:xfrm>
        </p:spPr>
        <p:txBody>
          <a:bodyPr/>
          <a:lstStyle/>
          <a:p>
            <a:pPr eaLnBrk="1" hangingPunct="1"/>
            <a:r>
              <a:rPr lang="en-US" altLang="en-US" sz="4000" dirty="0" smtClean="0">
                <a:solidFill>
                  <a:srgbClr val="800000"/>
                </a:solidFill>
                <a:effectLst>
                  <a:outerShdw blurRad="38100" dist="38100" dir="2700000" algn="tl">
                    <a:srgbClr val="000000">
                      <a:alpha val="43137"/>
                    </a:srgbClr>
                  </a:outerShdw>
                </a:effectLst>
              </a:rPr>
              <a:t>Community Resources</a:t>
            </a:r>
          </a:p>
        </p:txBody>
      </p:sp>
      <p:sp>
        <p:nvSpPr>
          <p:cNvPr id="27651" name="Rectangle 3"/>
          <p:cNvSpPr>
            <a:spLocks noGrp="1" noChangeArrowheads="1"/>
          </p:cNvSpPr>
          <p:nvPr>
            <p:ph type="body" idx="1"/>
          </p:nvPr>
        </p:nvSpPr>
        <p:spPr>
          <a:xfrm>
            <a:off x="457200" y="2209800"/>
            <a:ext cx="8229600" cy="4191000"/>
          </a:xfrm>
        </p:spPr>
        <p:txBody>
          <a:bodyPr/>
          <a:lstStyle/>
          <a:p>
            <a:pPr algn="ctr" eaLnBrk="1" hangingPunct="1">
              <a:buFontTx/>
              <a:buNone/>
            </a:pPr>
            <a:r>
              <a:rPr lang="en-US" altLang="en-US" dirty="0" smtClean="0">
                <a:solidFill>
                  <a:srgbClr val="800000"/>
                </a:solidFill>
              </a:rPr>
              <a:t>We have many resources available to you.</a:t>
            </a:r>
          </a:p>
          <a:p>
            <a:pPr algn="ctr" eaLnBrk="1" hangingPunct="1">
              <a:buFontTx/>
              <a:buNone/>
            </a:pPr>
            <a:r>
              <a:rPr lang="en-US" altLang="en-US" dirty="0" smtClean="0">
                <a:solidFill>
                  <a:srgbClr val="800000"/>
                </a:solidFill>
              </a:rPr>
              <a:t>You can request a list from your case management staff. </a:t>
            </a:r>
          </a:p>
          <a:p>
            <a:pPr algn="ctr" eaLnBrk="1" hangingPunct="1">
              <a:buFontTx/>
              <a:buNone/>
            </a:pPr>
            <a:endParaRPr lang="en-US" altLang="en-US" dirty="0" smtClean="0">
              <a:solidFill>
                <a:srgbClr val="800000"/>
              </a:solidFill>
            </a:endParaRPr>
          </a:p>
          <a:p>
            <a:pPr algn="ctr" eaLnBrk="1" hangingPunct="1">
              <a:buFontTx/>
              <a:buNone/>
            </a:pPr>
            <a:r>
              <a:rPr lang="en-US" altLang="en-US" dirty="0" smtClean="0">
                <a:solidFill>
                  <a:srgbClr val="800000"/>
                </a:solidFill>
              </a:rPr>
              <a:t>If you need help with something that is not on the list, please let us know.</a:t>
            </a:r>
          </a:p>
        </p:txBody>
      </p:sp>
      <p:pic>
        <p:nvPicPr>
          <p:cNvPr id="27652" name="Picture 9" descr="MCj025052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28600"/>
            <a:ext cx="18303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096000"/>
            <a:ext cx="609600" cy="609600"/>
          </a:xfrm>
          <a:prstGeom prst="rect">
            <a:avLst/>
          </a:prstGeom>
        </p:spPr>
      </p:pic>
    </p:spTree>
    <p:extLst>
      <p:ext uri="{BB962C8B-B14F-4D97-AF65-F5344CB8AC3E}">
        <p14:creationId xmlns:p14="http://schemas.microsoft.com/office/powerpoint/2010/main" val="2516019171"/>
      </p:ext>
    </p:extLst>
  </p:cSld>
  <p:clrMapOvr>
    <a:masterClrMapping/>
  </p:clrMapOvr>
  <p:transition advTm="118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 objId="2"/>
        <p14:stopEvt time="11874"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57200" y="2057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400" b="1"/>
              <a:t>Do you have any questions? </a:t>
            </a:r>
          </a:p>
        </p:txBody>
      </p:sp>
      <p:pic>
        <p:nvPicPr>
          <p:cNvPr id="28675" name="Picture 3" descr="MCj007871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743200"/>
            <a:ext cx="1622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MCBS01890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81000"/>
            <a:ext cx="13890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3920" y="6073956"/>
            <a:ext cx="609600" cy="609600"/>
          </a:xfrm>
          <a:prstGeom prst="rect">
            <a:avLst/>
          </a:prstGeom>
        </p:spPr>
      </p:pic>
    </p:spTree>
    <p:extLst>
      <p:ext uri="{BB962C8B-B14F-4D97-AF65-F5344CB8AC3E}">
        <p14:creationId xmlns:p14="http://schemas.microsoft.com/office/powerpoint/2010/main" val="2848344790"/>
      </p:ext>
    </p:extLst>
  </p:cSld>
  <p:clrMapOvr>
    <a:masterClrMapping/>
  </p:clrMapOvr>
  <p:transition advTm="70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 objId="2"/>
        <p14:stopEvt time="666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sz="4000" dirty="0" smtClean="0"/>
              <a:t>What will Community Opportunities Case Management offer you?</a:t>
            </a:r>
          </a:p>
        </p:txBody>
      </p:sp>
      <p:sp>
        <p:nvSpPr>
          <p:cNvPr id="49155" name="Rectangle 3"/>
          <p:cNvSpPr>
            <a:spLocks noGrp="1" noChangeArrowheads="1"/>
          </p:cNvSpPr>
          <p:nvPr>
            <p:ph type="body" idx="1"/>
          </p:nvPr>
        </p:nvSpPr>
        <p:spPr>
          <a:xfrm>
            <a:off x="457200" y="1600200"/>
            <a:ext cx="8686800" cy="4876800"/>
          </a:xfrm>
        </p:spPr>
        <p:txBody>
          <a:bodyPr/>
          <a:lstStyle/>
          <a:p>
            <a:pPr eaLnBrk="1" hangingPunct="1">
              <a:defRPr/>
            </a:pPr>
            <a:r>
              <a:rPr lang="en-US" sz="2500" dirty="0" smtClean="0"/>
              <a:t>We will help you develop an individual plan to make sure you get the supports you need.</a:t>
            </a:r>
          </a:p>
          <a:p>
            <a:pPr eaLnBrk="1" hangingPunct="1">
              <a:defRPr/>
            </a:pPr>
            <a:r>
              <a:rPr lang="en-US" sz="2500" dirty="0" smtClean="0"/>
              <a:t>Help you access community resources.</a:t>
            </a:r>
          </a:p>
          <a:p>
            <a:pPr eaLnBrk="1" hangingPunct="1">
              <a:defRPr/>
            </a:pPr>
            <a:r>
              <a:rPr lang="en-US" sz="2500" dirty="0" smtClean="0"/>
              <a:t>Monitor your services to assure they are helpful.</a:t>
            </a:r>
          </a:p>
          <a:p>
            <a:pPr eaLnBrk="1" hangingPunct="1">
              <a:defRPr/>
            </a:pPr>
            <a:r>
              <a:rPr lang="en-US" sz="2500" dirty="0" smtClean="0"/>
              <a:t>Help you complete, read and understand paperwork related to your services.</a:t>
            </a:r>
          </a:p>
          <a:p>
            <a:pPr eaLnBrk="1" hangingPunct="1">
              <a:defRPr/>
            </a:pPr>
            <a:r>
              <a:rPr lang="en-US" sz="2500" dirty="0" smtClean="0"/>
              <a:t>Get you information quickly.</a:t>
            </a:r>
          </a:p>
          <a:p>
            <a:pPr eaLnBrk="1" hangingPunct="1">
              <a:defRPr/>
            </a:pPr>
            <a:r>
              <a:rPr lang="en-US" sz="2500" dirty="0" smtClean="0"/>
              <a:t>Provide you conflict-free services </a:t>
            </a:r>
            <a:r>
              <a:rPr lang="en-US" sz="1600" dirty="0" smtClean="0">
                <a:solidFill>
                  <a:srgbClr val="666633"/>
                </a:solidFill>
                <a:effectLst/>
              </a:rPr>
              <a:t>(This means we will make sure your case management provider and direct service provider are not the same organization so there isn’t a “conflict </a:t>
            </a:r>
            <a:r>
              <a:rPr lang="en-US" sz="1600" dirty="0">
                <a:solidFill>
                  <a:srgbClr val="666633"/>
                </a:solidFill>
                <a:effectLst/>
              </a:rPr>
              <a:t>of interest</a:t>
            </a:r>
            <a:r>
              <a:rPr lang="en-US" sz="1600" dirty="0" smtClean="0">
                <a:solidFill>
                  <a:srgbClr val="666633"/>
                </a:solidFill>
                <a:effectLst/>
              </a:rPr>
              <a:t>”.)</a:t>
            </a:r>
            <a:endParaRPr lang="en-US" sz="1600" dirty="0">
              <a:effectLst/>
            </a:endParaRPr>
          </a:p>
          <a:p>
            <a:pPr eaLnBrk="1" hangingPunct="1">
              <a:defRPr/>
            </a:pPr>
            <a:endParaRPr lang="en-US" sz="2500"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6172200"/>
            <a:ext cx="609600" cy="609600"/>
          </a:xfrm>
          <a:prstGeom prst="rect">
            <a:avLst/>
          </a:prstGeom>
        </p:spPr>
      </p:pic>
    </p:spTree>
  </p:cSld>
  <p:clrMapOvr>
    <a:masterClrMapping/>
  </p:clrMapOvr>
  <p:transition advTm="363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7" objId="3"/>
        <p14:stopEvt time="36317"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381000"/>
            <a:ext cx="8229600" cy="3200400"/>
          </a:xfrm>
        </p:spPr>
        <p:txBody>
          <a:bodyPr/>
          <a:lstStyle/>
          <a:p>
            <a:pPr eaLnBrk="1" hangingPunct="1">
              <a:defRPr/>
            </a:pPr>
            <a:r>
              <a:rPr lang="en-US" sz="2800" b="1" dirty="0" smtClean="0">
                <a:effectLst/>
              </a:rPr>
              <a:t>Our Case Management staff </a:t>
            </a:r>
            <a:r>
              <a:rPr lang="en-US" sz="2800" dirty="0" smtClean="0">
                <a:effectLst/>
              </a:rPr>
              <a:t>have many years of combined experience helping people with developmental disabilities. They </a:t>
            </a:r>
            <a:r>
              <a:rPr lang="en-US" sz="2800" smtClean="0">
                <a:effectLst/>
              </a:rPr>
              <a:t>are Professional Managers (PM), </a:t>
            </a:r>
            <a:r>
              <a:rPr lang="en-US" sz="2800" dirty="0" smtClean="0">
                <a:effectLst/>
              </a:rPr>
              <a:t>which means they must have a Bachelor’s Degree and meet other specific criteria required by the Department of Mental Health.</a:t>
            </a:r>
          </a:p>
        </p:txBody>
      </p:sp>
      <p:pic>
        <p:nvPicPr>
          <p:cNvPr id="9228"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3307" y="4876801"/>
            <a:ext cx="2073188" cy="196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1105" y="3402139"/>
            <a:ext cx="1909354" cy="2067815"/>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2727"/>
          <a:stretch/>
        </p:blipFill>
        <p:spPr>
          <a:xfrm>
            <a:off x="5181600" y="4765044"/>
            <a:ext cx="1976846" cy="1918703"/>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b="23289"/>
          <a:stretch/>
        </p:blipFill>
        <p:spPr>
          <a:xfrm>
            <a:off x="6906337" y="3733800"/>
            <a:ext cx="1932864" cy="1976943"/>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27500" t="12222" r="10833"/>
          <a:stretch/>
        </p:blipFill>
        <p:spPr>
          <a:xfrm>
            <a:off x="152400" y="3402139"/>
            <a:ext cx="2133600" cy="227776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74147"/>
            <a:ext cx="609600" cy="609600"/>
          </a:xfrm>
          <a:prstGeom prst="rect">
            <a:avLst/>
          </a:prstGeom>
        </p:spPr>
      </p:pic>
    </p:spTree>
  </p:cSld>
  <p:clrMapOvr>
    <a:masterClrMapping/>
  </p:clrMapOvr>
  <p:transition advTm="154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4" objId="4"/>
        <p14:stopEvt time="15441"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0" y="152400"/>
            <a:ext cx="8839200" cy="941388"/>
          </a:xfrm>
        </p:spPr>
        <p:txBody>
          <a:bodyPr/>
          <a:lstStyle/>
          <a:p>
            <a:pPr eaLnBrk="1" hangingPunct="1">
              <a:defRPr/>
            </a:pPr>
            <a:r>
              <a:rPr lang="en-US" dirty="0" smtClean="0">
                <a:solidFill>
                  <a:srgbClr val="6666FF"/>
                </a:solidFill>
              </a:rPr>
              <a:t>Admission to Case Management</a:t>
            </a:r>
          </a:p>
        </p:txBody>
      </p:sp>
      <p:sp>
        <p:nvSpPr>
          <p:cNvPr id="3075" name="Rectangle 3"/>
          <p:cNvSpPr>
            <a:spLocks noGrp="1" noChangeArrowheads="1"/>
          </p:cNvSpPr>
          <p:nvPr>
            <p:ph type="body" idx="1"/>
          </p:nvPr>
        </p:nvSpPr>
        <p:spPr>
          <a:xfrm>
            <a:off x="304800" y="1143000"/>
            <a:ext cx="8458200" cy="5257800"/>
          </a:xfrm>
          <a:effectLst/>
        </p:spPr>
        <p:txBody>
          <a:bodyPr/>
          <a:lstStyle/>
          <a:p>
            <a:pPr algn="ctr" eaLnBrk="1" hangingPunct="1">
              <a:buFont typeface="Wingdings" panose="05000000000000000000" pitchFamily="2" charset="2"/>
              <a:buChar char="ü"/>
              <a:defRPr/>
            </a:pPr>
            <a:r>
              <a:rPr lang="en-US" dirty="0" smtClean="0">
                <a:solidFill>
                  <a:srgbClr val="009999"/>
                </a:solidFill>
                <a:effectLst>
                  <a:outerShdw blurRad="38100" dist="38100" dir="2700000" algn="tl">
                    <a:srgbClr val="000000">
                      <a:alpha val="43137"/>
                    </a:srgbClr>
                  </a:outerShdw>
                </a:effectLst>
              </a:rPr>
              <a:t>12 or older &amp; have a developmental disability</a:t>
            </a:r>
          </a:p>
          <a:p>
            <a:pPr marL="0" indent="0" algn="ctr" eaLnBrk="1" hangingPunct="1">
              <a:buNone/>
              <a:defRPr/>
            </a:pPr>
            <a:endParaRPr lang="en-US" sz="1800" dirty="0" smtClean="0">
              <a:solidFill>
                <a:srgbClr val="009999"/>
              </a:solidFill>
              <a:effectLst>
                <a:outerShdw blurRad="38100" dist="38100" dir="2700000" algn="tl">
                  <a:srgbClr val="000000">
                    <a:alpha val="43137"/>
                  </a:srgbClr>
                </a:outerShdw>
              </a:effectLst>
            </a:endParaRPr>
          </a:p>
          <a:p>
            <a:pPr algn="ctr" eaLnBrk="1" hangingPunct="1">
              <a:buFont typeface="Wingdings" panose="05000000000000000000" pitchFamily="2" charset="2"/>
              <a:buChar char="ü"/>
              <a:defRPr/>
            </a:pPr>
            <a:r>
              <a:rPr lang="en-US" dirty="0" smtClean="0">
                <a:solidFill>
                  <a:srgbClr val="009999"/>
                </a:solidFill>
                <a:effectLst>
                  <a:outerShdw blurRad="38100" dist="38100" dir="2700000" algn="tl">
                    <a:srgbClr val="000000">
                      <a:alpha val="43137"/>
                    </a:srgbClr>
                  </a:outerShdw>
                </a:effectLst>
              </a:rPr>
              <a:t>Live in Lincoln County</a:t>
            </a:r>
          </a:p>
          <a:p>
            <a:pPr algn="ctr" eaLnBrk="1" hangingPunct="1">
              <a:buFont typeface="Wingdings" panose="05000000000000000000" pitchFamily="2" charset="2"/>
              <a:buChar char="ü"/>
              <a:defRPr/>
            </a:pPr>
            <a:endParaRPr lang="en-US" sz="1800" dirty="0" smtClean="0">
              <a:solidFill>
                <a:srgbClr val="009999"/>
              </a:solidFill>
              <a:effectLst>
                <a:outerShdw blurRad="38100" dist="38100" dir="2700000" algn="tl">
                  <a:srgbClr val="000000">
                    <a:alpha val="43137"/>
                  </a:srgbClr>
                </a:outerShdw>
              </a:effectLst>
            </a:endParaRPr>
          </a:p>
          <a:p>
            <a:pPr marL="457200" indent="-457200" algn="ctr">
              <a:buFont typeface="Wingdings" panose="05000000000000000000" pitchFamily="2" charset="2"/>
              <a:buChar char="ü"/>
              <a:defRPr/>
            </a:pPr>
            <a:r>
              <a:rPr lang="en-US" dirty="0">
                <a:solidFill>
                  <a:srgbClr val="009999"/>
                </a:solidFill>
                <a:effectLst>
                  <a:outerShdw blurRad="38100" dist="38100" dir="2700000" algn="tl">
                    <a:srgbClr val="000000">
                      <a:alpha val="43137"/>
                    </a:srgbClr>
                  </a:outerShdw>
                </a:effectLst>
              </a:rPr>
              <a:t>Not receiving other direct services from Community </a:t>
            </a:r>
            <a:r>
              <a:rPr lang="en-US" dirty="0" smtClean="0">
                <a:solidFill>
                  <a:srgbClr val="009999"/>
                </a:solidFill>
                <a:effectLst>
                  <a:outerShdw blurRad="38100" dist="38100" dir="2700000" algn="tl">
                    <a:srgbClr val="000000">
                      <a:alpha val="43137"/>
                    </a:srgbClr>
                  </a:outerShdw>
                </a:effectLst>
              </a:rPr>
              <a:t>Opportunities </a:t>
            </a:r>
          </a:p>
          <a:p>
            <a:pPr marL="0" indent="0" algn="ctr">
              <a:buNone/>
              <a:defRPr/>
            </a:pPr>
            <a:r>
              <a:rPr lang="en-US" sz="2400" dirty="0" smtClean="0">
                <a:solidFill>
                  <a:srgbClr val="009999"/>
                </a:solidFill>
                <a:effectLst>
                  <a:outerShdw blurRad="38100" dist="38100" dir="2700000" algn="tl">
                    <a:srgbClr val="000000">
                      <a:alpha val="43137"/>
                    </a:srgbClr>
                  </a:outerShdw>
                </a:effectLst>
              </a:rPr>
              <a:t>(to be conflict-free)</a:t>
            </a:r>
          </a:p>
          <a:p>
            <a:pPr marL="0" indent="0" algn="ctr" eaLnBrk="1" hangingPunct="1">
              <a:buNone/>
              <a:defRPr/>
            </a:pPr>
            <a:endParaRPr lang="en-US" sz="1800" dirty="0">
              <a:solidFill>
                <a:srgbClr val="009999"/>
              </a:solidFill>
              <a:effectLst>
                <a:outerShdw blurRad="38100" dist="38100" dir="2700000" algn="tl">
                  <a:srgbClr val="000000">
                    <a:alpha val="43137"/>
                  </a:srgbClr>
                </a:outerShdw>
              </a:effectLst>
              <a:ea typeface="Verdana" panose="020B0604030504040204" pitchFamily="34" charset="0"/>
            </a:endParaRPr>
          </a:p>
          <a:p>
            <a:pPr marL="457200" indent="-457200" algn="ctr" eaLnBrk="1" hangingPunct="1">
              <a:buFont typeface="Wingdings" panose="05000000000000000000" pitchFamily="2" charset="2"/>
              <a:buChar char="ü"/>
              <a:defRPr/>
            </a:pPr>
            <a:r>
              <a:rPr lang="en-US" dirty="0" smtClean="0">
                <a:solidFill>
                  <a:srgbClr val="009999"/>
                </a:solidFill>
                <a:effectLst>
                  <a:outerShdw blurRad="38100" dist="38100" dir="2700000" algn="tl">
                    <a:srgbClr val="000000">
                      <a:alpha val="43137"/>
                    </a:srgbClr>
                  </a:outerShdw>
                </a:effectLst>
                <a:ea typeface="Verdana" panose="020B0604030504040204" pitchFamily="34" charset="0"/>
              </a:rPr>
              <a:t>Apply </a:t>
            </a:r>
            <a:r>
              <a:rPr lang="en-US" dirty="0">
                <a:solidFill>
                  <a:srgbClr val="009999"/>
                </a:solidFill>
                <a:effectLst>
                  <a:outerShdw blurRad="38100" dist="38100" dir="2700000" algn="tl">
                    <a:srgbClr val="000000">
                      <a:alpha val="43137"/>
                    </a:srgbClr>
                  </a:outerShdw>
                </a:effectLst>
                <a:ea typeface="Verdana" panose="020B0604030504040204" pitchFamily="34" charset="0"/>
              </a:rPr>
              <a:t>for and accept active Medicaid </a:t>
            </a:r>
            <a:r>
              <a:rPr lang="en-US" sz="2400" dirty="0">
                <a:solidFill>
                  <a:srgbClr val="009999"/>
                </a:solidFill>
                <a:effectLst>
                  <a:outerShdw blurRad="38100" dist="38100" dir="2700000" algn="tl">
                    <a:srgbClr val="000000">
                      <a:alpha val="43137"/>
                    </a:srgbClr>
                  </a:outerShdw>
                </a:effectLst>
                <a:ea typeface="Verdana" panose="020B0604030504040204" pitchFamily="34" charset="0"/>
              </a:rPr>
              <a:t>(if approved)</a:t>
            </a:r>
          </a:p>
          <a:p>
            <a:pPr algn="ctr" eaLnBrk="1" hangingPunct="1">
              <a:buFont typeface="Wingdings" panose="05000000000000000000" pitchFamily="2" charset="2"/>
              <a:buChar char="ü"/>
              <a:defRPr/>
            </a:pPr>
            <a:endParaRPr lang="en-US" dirty="0" smtClean="0">
              <a:solidFill>
                <a:srgbClr val="009999"/>
              </a:solidFill>
              <a:effectLst/>
            </a:endParaRPr>
          </a:p>
          <a:p>
            <a:pPr algn="ctr" eaLnBrk="1" hangingPunct="1">
              <a:buFont typeface="Wingdings" panose="05000000000000000000" pitchFamily="2" charset="2"/>
              <a:buChar char="ü"/>
              <a:defRPr/>
            </a:pPr>
            <a:endParaRPr lang="en-US" dirty="0" smtClean="0">
              <a:solidFill>
                <a:srgbClr val="009999"/>
              </a:solidFill>
              <a:effectLst/>
            </a:endParaRPr>
          </a:p>
          <a:p>
            <a:pPr algn="ctr" eaLnBrk="1" hangingPunct="1">
              <a:buFont typeface="Wingdings" pitchFamily="2" charset="2"/>
              <a:buNone/>
              <a:defRPr/>
            </a:pPr>
            <a:endParaRPr lang="en-US" dirty="0" smtClean="0"/>
          </a:p>
        </p:txBody>
      </p:sp>
      <p:pic>
        <p:nvPicPr>
          <p:cNvPr id="3" name="Picture 2" descr="admit one : san francisco (2012) | PRESS PLAY th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2362200"/>
            <a:ext cx="1263134" cy="109537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9823" y="6019800"/>
            <a:ext cx="609600" cy="609600"/>
          </a:xfrm>
          <a:prstGeom prst="rect">
            <a:avLst/>
          </a:prstGeom>
        </p:spPr>
      </p:pic>
    </p:spTree>
  </p:cSld>
  <p:clrMapOvr>
    <a:masterClrMapping/>
  </p:clrMapOvr>
  <p:transition advTm="209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7" objId="2"/>
        <p14:stopEvt time="20945"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152400"/>
            <a:ext cx="8839200" cy="941388"/>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eaLnBrk="1" hangingPunct="1">
              <a:defRPr/>
            </a:pPr>
            <a:r>
              <a:rPr lang="en-US" kern="0" dirty="0" smtClean="0">
                <a:solidFill>
                  <a:srgbClr val="6666FF"/>
                </a:solidFill>
              </a:rPr>
              <a:t>Admission to Case Management</a:t>
            </a:r>
          </a:p>
        </p:txBody>
      </p:sp>
      <p:sp>
        <p:nvSpPr>
          <p:cNvPr id="3" name="Rectangle 2"/>
          <p:cNvSpPr/>
          <p:nvPr/>
        </p:nvSpPr>
        <p:spPr>
          <a:xfrm>
            <a:off x="381000" y="1219200"/>
            <a:ext cx="8382000" cy="2062103"/>
          </a:xfrm>
          <a:prstGeom prst="rect">
            <a:avLst/>
          </a:prstGeom>
          <a:effectLst>
            <a:outerShdw blurRad="50800" dist="38100" dir="2700000" algn="tl" rotWithShape="0">
              <a:prstClr val="black">
                <a:alpha val="40000"/>
              </a:prstClr>
            </a:outerShdw>
          </a:effectLst>
        </p:spPr>
        <p:txBody>
          <a:bodyPr wrap="square">
            <a:spAutoFit/>
          </a:bodyPr>
          <a:lstStyle/>
          <a:p>
            <a:pPr marL="457200" indent="-457200" algn="ctr" eaLnBrk="1" hangingPunct="1">
              <a:buFont typeface="Wingdings" panose="05000000000000000000" pitchFamily="2" charset="2"/>
              <a:buChar char="ü"/>
              <a:defRPr/>
            </a:pPr>
            <a:r>
              <a:rPr lang="en-US" sz="3200" dirty="0" smtClean="0">
                <a:solidFill>
                  <a:srgbClr val="009999"/>
                </a:solidFill>
                <a:effectLst>
                  <a:outerShdw blurRad="38100" dist="38100" dir="2700000" algn="tl">
                    <a:srgbClr val="000000">
                      <a:alpha val="43137"/>
                    </a:srgbClr>
                  </a:outerShdw>
                </a:effectLst>
                <a:ea typeface="Verdana" panose="020B0604030504040204" pitchFamily="34" charset="0"/>
              </a:rPr>
              <a:t>If not approved for Medicaid we will still provide </a:t>
            </a:r>
            <a:r>
              <a:rPr lang="en-US" sz="3200" i="1" dirty="0" smtClean="0">
                <a:solidFill>
                  <a:srgbClr val="009999"/>
                </a:solidFill>
                <a:effectLst>
                  <a:outerShdw blurRad="38100" dist="38100" dir="2700000" algn="tl">
                    <a:srgbClr val="000000">
                      <a:alpha val="43137"/>
                    </a:srgbClr>
                  </a:outerShdw>
                </a:effectLst>
                <a:ea typeface="Verdana" panose="020B0604030504040204" pitchFamily="34" charset="0"/>
              </a:rPr>
              <a:t>basic</a:t>
            </a:r>
            <a:r>
              <a:rPr lang="en-US" sz="3200" dirty="0" smtClean="0">
                <a:solidFill>
                  <a:srgbClr val="009999"/>
                </a:solidFill>
                <a:effectLst>
                  <a:outerShdw blurRad="38100" dist="38100" dir="2700000" algn="tl">
                    <a:srgbClr val="000000">
                      <a:alpha val="43137"/>
                    </a:srgbClr>
                  </a:outerShdw>
                </a:effectLst>
                <a:ea typeface="Verdana" panose="020B0604030504040204" pitchFamily="34" charset="0"/>
              </a:rPr>
              <a:t> Case Management Supports</a:t>
            </a:r>
          </a:p>
          <a:p>
            <a:pPr algn="ctr" eaLnBrk="1" hangingPunct="1">
              <a:defRPr/>
            </a:pPr>
            <a:endParaRPr lang="en-US" sz="3200" b="1" dirty="0">
              <a:solidFill>
                <a:srgbClr val="009999"/>
              </a:solidFill>
              <a:ea typeface="Verdana" panose="020B0604030504040204" pitchFamily="34" charset="0"/>
            </a:endParaRPr>
          </a:p>
        </p:txBody>
      </p:sp>
      <p:sp>
        <p:nvSpPr>
          <p:cNvPr id="5" name="Rectangle 4"/>
          <p:cNvSpPr/>
          <p:nvPr/>
        </p:nvSpPr>
        <p:spPr>
          <a:xfrm>
            <a:off x="228600" y="5132327"/>
            <a:ext cx="8686800" cy="1569660"/>
          </a:xfrm>
          <a:prstGeom prst="rect">
            <a:avLst/>
          </a:prstGeom>
        </p:spPr>
        <p:txBody>
          <a:bodyPr wrap="square">
            <a:spAutoFit/>
          </a:bodyPr>
          <a:lstStyle/>
          <a:p>
            <a:pPr algn="ctr" eaLnBrk="1" hangingPunct="1">
              <a:defRPr/>
            </a:pPr>
            <a:r>
              <a:rPr lang="en-US" sz="3200" dirty="0">
                <a:solidFill>
                  <a:srgbClr val="6666FF"/>
                </a:solidFill>
                <a:effectLst>
                  <a:outerShdw blurRad="38100" dist="38100" dir="2700000" algn="tl">
                    <a:srgbClr val="000000">
                      <a:alpha val="43137"/>
                    </a:srgbClr>
                  </a:outerShdw>
                </a:effectLst>
                <a:ea typeface="Verdana" panose="020B0604030504040204" pitchFamily="34" charset="0"/>
              </a:rPr>
              <a:t>If you </a:t>
            </a:r>
            <a:r>
              <a:rPr lang="en-US" sz="3200" dirty="0" smtClean="0">
                <a:solidFill>
                  <a:srgbClr val="6666FF"/>
                </a:solidFill>
                <a:effectLst>
                  <a:outerShdw blurRad="38100" dist="38100" dir="2700000" algn="tl">
                    <a:srgbClr val="000000">
                      <a:alpha val="43137"/>
                    </a:srgbClr>
                  </a:outerShdw>
                </a:effectLst>
                <a:ea typeface="Verdana" panose="020B0604030504040204" pitchFamily="34" charset="0"/>
              </a:rPr>
              <a:t>are not eligible for </a:t>
            </a:r>
            <a:r>
              <a:rPr lang="en-US" sz="3200" dirty="0">
                <a:solidFill>
                  <a:srgbClr val="6666FF"/>
                </a:solidFill>
                <a:effectLst>
                  <a:outerShdw blurRad="38100" dist="38100" dir="2700000" algn="tl">
                    <a:srgbClr val="000000">
                      <a:alpha val="43137"/>
                    </a:srgbClr>
                  </a:outerShdw>
                </a:effectLst>
                <a:ea typeface="Verdana" panose="020B0604030504040204" pitchFamily="34" charset="0"/>
              </a:rPr>
              <a:t>our services we will assist you with finding other </a:t>
            </a:r>
            <a:r>
              <a:rPr lang="en-US" sz="3200" dirty="0" smtClean="0">
                <a:solidFill>
                  <a:srgbClr val="6666FF"/>
                </a:solidFill>
                <a:effectLst>
                  <a:outerShdw blurRad="38100" dist="38100" dir="2700000" algn="tl">
                    <a:srgbClr val="000000">
                      <a:alpha val="43137"/>
                    </a:srgbClr>
                  </a:outerShdw>
                </a:effectLst>
                <a:ea typeface="Verdana" panose="020B0604030504040204" pitchFamily="34" charset="0"/>
              </a:rPr>
              <a:t>resources. </a:t>
            </a:r>
            <a:endParaRPr lang="en-US" sz="3200" dirty="0">
              <a:solidFill>
                <a:srgbClr val="6666FF"/>
              </a:solidFill>
              <a:effectLst>
                <a:outerShdw blurRad="38100" dist="38100" dir="2700000" algn="tl">
                  <a:srgbClr val="000000">
                    <a:alpha val="43137"/>
                  </a:srgbClr>
                </a:outerShdw>
              </a:effectLst>
              <a:ea typeface="Verdana" panose="020B0604030504040204" pitchFamily="34" charset="0"/>
            </a:endParaRPr>
          </a:p>
        </p:txBody>
      </p:sp>
      <p:pic>
        <p:nvPicPr>
          <p:cNvPr id="6" name="Picture 5" descr="Tough Decisions (Part 2) | Journey to Surren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6342" y="3281303"/>
            <a:ext cx="2412057" cy="186210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8051" y="6248400"/>
            <a:ext cx="609600" cy="609600"/>
          </a:xfrm>
          <a:prstGeom prst="rect">
            <a:avLst/>
          </a:prstGeom>
        </p:spPr>
      </p:pic>
    </p:spTree>
    <p:extLst>
      <p:ext uri="{BB962C8B-B14F-4D97-AF65-F5344CB8AC3E}">
        <p14:creationId xmlns:p14="http://schemas.microsoft.com/office/powerpoint/2010/main" val="2369275027"/>
      </p:ext>
    </p:extLst>
  </p:cSld>
  <p:clrMapOvr>
    <a:masterClrMapping/>
  </p:clrMapOvr>
  <mc:AlternateContent xmlns:mc="http://schemas.openxmlformats.org/markup-compatibility/2006" xmlns:p14="http://schemas.microsoft.com/office/powerpoint/2010/main">
    <mc:Choice Requires="p14">
      <p:transition spd="slow" p14:dur="2000" advTm="13055"/>
    </mc:Choice>
    <mc:Fallback xmlns="">
      <p:transition spd="slow" advTm="1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6" objId="4"/>
        <p14:stopEvt time="13055"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dirty="0" smtClean="0"/>
              <a:t> </a:t>
            </a:r>
          </a:p>
        </p:txBody>
      </p:sp>
      <p:sp>
        <p:nvSpPr>
          <p:cNvPr id="59395" name="Rectangle 3"/>
          <p:cNvSpPr>
            <a:spLocks noGrp="1" noChangeArrowheads="1"/>
          </p:cNvSpPr>
          <p:nvPr>
            <p:ph type="body" idx="1"/>
          </p:nvPr>
        </p:nvSpPr>
        <p:spPr>
          <a:xfrm>
            <a:off x="457200" y="2286000"/>
            <a:ext cx="8229600" cy="3844925"/>
          </a:xfrm>
        </p:spPr>
        <p:txBody>
          <a:bodyPr/>
          <a:lstStyle/>
          <a:p>
            <a:pPr algn="ctr" eaLnBrk="1" hangingPunct="1">
              <a:buFont typeface="Wingdings" pitchFamily="2" charset="2"/>
              <a:buNone/>
              <a:defRPr/>
            </a:pPr>
            <a:r>
              <a:rPr lang="en-US" dirty="0" smtClean="0"/>
              <a:t>There is a cost for Case Management but it is paid by your Missouri </a:t>
            </a:r>
            <a:r>
              <a:rPr lang="en-US" dirty="0" err="1" smtClean="0"/>
              <a:t>HealthNet</a:t>
            </a:r>
            <a:r>
              <a:rPr lang="en-US" dirty="0" smtClean="0"/>
              <a:t> coverage and by the Department of Mental Health. </a:t>
            </a:r>
          </a:p>
          <a:p>
            <a:pPr algn="ctr" eaLnBrk="1" hangingPunct="1">
              <a:buFont typeface="Wingdings" pitchFamily="2" charset="2"/>
              <a:buNone/>
              <a:defRPr/>
            </a:pPr>
            <a:r>
              <a:rPr lang="en-US" dirty="0" smtClean="0"/>
              <a:t> </a:t>
            </a:r>
          </a:p>
          <a:p>
            <a:pPr algn="ctr" eaLnBrk="1" hangingPunct="1">
              <a:buFont typeface="Wingdings" pitchFamily="2" charset="2"/>
              <a:buNone/>
              <a:defRPr/>
            </a:pPr>
            <a:r>
              <a:rPr lang="en-US" dirty="0" smtClean="0"/>
              <a:t>You personally will not have to pay for Case Management services.</a:t>
            </a:r>
          </a:p>
        </p:txBody>
      </p:sp>
      <p:pic>
        <p:nvPicPr>
          <p:cNvPr id="8196" name="Picture 4" descr="j02220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524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72200"/>
            <a:ext cx="609600" cy="609600"/>
          </a:xfrm>
          <a:prstGeom prst="rect">
            <a:avLst/>
          </a:prstGeom>
        </p:spPr>
      </p:pic>
    </p:spTree>
  </p:cSld>
  <p:clrMapOvr>
    <a:masterClrMapping/>
  </p:clrMapOvr>
  <p:transition advTm="12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5" objId="2"/>
        <p14:stopEvt time="12160"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64127" y="0"/>
            <a:ext cx="8229600" cy="1139825"/>
          </a:xfrm>
        </p:spPr>
        <p:txBody>
          <a:bodyPr/>
          <a:lstStyle/>
          <a:p>
            <a:pPr eaLnBrk="1" hangingPunct="1">
              <a:defRPr/>
            </a:pPr>
            <a:r>
              <a:rPr lang="en-US" sz="4800" dirty="0" smtClean="0"/>
              <a:t>We </a:t>
            </a:r>
            <a:r>
              <a:rPr lang="en-US" sz="4800" dirty="0"/>
              <a:t>w</a:t>
            </a:r>
            <a:r>
              <a:rPr lang="en-US" sz="4800" dirty="0" smtClean="0"/>
              <a:t>ill accommodate you…</a:t>
            </a:r>
          </a:p>
        </p:txBody>
      </p:sp>
      <p:sp>
        <p:nvSpPr>
          <p:cNvPr id="60419" name="Rectangle 3"/>
          <p:cNvSpPr>
            <a:spLocks noGrp="1" noChangeArrowheads="1"/>
          </p:cNvSpPr>
          <p:nvPr>
            <p:ph type="body" idx="1"/>
          </p:nvPr>
        </p:nvSpPr>
        <p:spPr>
          <a:xfrm>
            <a:off x="152400" y="1447800"/>
            <a:ext cx="8541327" cy="4835525"/>
          </a:xfrm>
        </p:spPr>
        <p:txBody>
          <a:bodyPr/>
          <a:lstStyle/>
          <a:p>
            <a:pPr algn="ctr" eaLnBrk="1" hangingPunct="1">
              <a:buFont typeface="Wingdings" pitchFamily="2" charset="2"/>
              <a:buNone/>
              <a:defRPr/>
            </a:pPr>
            <a:r>
              <a:rPr lang="en-US" dirty="0" smtClean="0"/>
              <a:t>If you need reasonable accommodations such as an interpreter or help getting into and out of a building, or language assistance if you have limited understanding of English, let us know and we will do everything we can to assist you.</a:t>
            </a:r>
          </a:p>
        </p:txBody>
      </p:sp>
      <p:pic>
        <p:nvPicPr>
          <p:cNvPr id="11268" name="Picture 4" descr="MCj022990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5112101"/>
            <a:ext cx="1143000" cy="166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A LENGUA DE SEÑAS: ORIGEN Y CARACTERÍSTICAS BÁSICA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5331704"/>
            <a:ext cx="2743200" cy="1259736"/>
          </a:xfrm>
          <a:prstGeom prst="rect">
            <a:avLst/>
          </a:prstGeom>
        </p:spPr>
      </p:pic>
      <p:pic>
        <p:nvPicPr>
          <p:cNvPr id="7" name="Picture 2" descr="C:\Users\ComOp1\AppData\Local\Microsoft\Windows\Temporary Internet Files\Content.IE5\1V3O8P55\1024px-Globe_of_letters.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9104" y="5331704"/>
            <a:ext cx="1450096" cy="14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6223000"/>
            <a:ext cx="609600" cy="609600"/>
          </a:xfrm>
          <a:prstGeom prst="rect">
            <a:avLst/>
          </a:prstGeom>
        </p:spPr>
      </p:pic>
    </p:spTree>
  </p:cSld>
  <p:clrMapOvr>
    <a:masterClrMapping/>
  </p:clrMapOvr>
  <p:transition advTm="170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4" objId="2"/>
        <p14:stopEvt time="17054"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838200" y="76200"/>
            <a:ext cx="762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u"/>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lr>
                <a:schemeClr val="tx2"/>
              </a:buClr>
              <a:buSzPct val="70000"/>
              <a:buFont typeface="Wingdings" pitchFamily="2" charset="2"/>
              <a:buChar char="u"/>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70000"/>
              <a:buFont typeface="Wingdings" pitchFamily="2" charset="2"/>
              <a:buChar char="u"/>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9pPr>
          </a:lstStyle>
          <a:p>
            <a:pPr algn="ctr" eaLnBrk="1" hangingPunct="1">
              <a:spcBef>
                <a:spcPct val="50000"/>
              </a:spcBef>
              <a:buClrTx/>
              <a:buSzTx/>
              <a:buFontTx/>
              <a:buNone/>
            </a:pPr>
            <a:r>
              <a:rPr lang="en-US" altLang="en-US" sz="3600" b="1" dirty="0" smtClean="0">
                <a:solidFill>
                  <a:srgbClr val="660066"/>
                </a:solidFill>
                <a:latin typeface="Arial" charset="0"/>
              </a:rPr>
              <a:t>Equal </a:t>
            </a:r>
            <a:r>
              <a:rPr lang="en-US" altLang="en-US" sz="3600" b="1" dirty="0">
                <a:solidFill>
                  <a:srgbClr val="660066"/>
                </a:solidFill>
                <a:latin typeface="Arial" charset="0"/>
              </a:rPr>
              <a:t>Opportunities for Everyone</a:t>
            </a:r>
          </a:p>
        </p:txBody>
      </p:sp>
      <p:sp>
        <p:nvSpPr>
          <p:cNvPr id="5123" name="Text Box 3"/>
          <p:cNvSpPr txBox="1">
            <a:spLocks noChangeArrowheads="1"/>
          </p:cNvSpPr>
          <p:nvPr/>
        </p:nvSpPr>
        <p:spPr bwMode="auto">
          <a:xfrm>
            <a:off x="0" y="3429000"/>
            <a:ext cx="9143999"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u"/>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lr>
                <a:schemeClr val="tx2"/>
              </a:buClr>
              <a:buSzPct val="70000"/>
              <a:buFont typeface="Wingdings" pitchFamily="2" charset="2"/>
              <a:buChar char="u"/>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70000"/>
              <a:buFont typeface="Wingdings" pitchFamily="2" charset="2"/>
              <a:buChar char="u"/>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9pPr>
          </a:lstStyle>
          <a:p>
            <a:pPr algn="ctr" eaLnBrk="1" hangingPunct="1">
              <a:spcBef>
                <a:spcPct val="50000"/>
              </a:spcBef>
              <a:buClrTx/>
              <a:buSzTx/>
              <a:buFontTx/>
              <a:buNone/>
            </a:pPr>
            <a:r>
              <a:rPr lang="en-US" altLang="en-US" sz="2800" dirty="0" smtClean="0">
                <a:solidFill>
                  <a:srgbClr val="7030A0"/>
                </a:solidFill>
                <a:latin typeface="Arial" charset="0"/>
              </a:rPr>
              <a:t>We </a:t>
            </a:r>
            <a:r>
              <a:rPr lang="en-US" altLang="en-US" sz="2800" dirty="0">
                <a:solidFill>
                  <a:srgbClr val="7030A0"/>
                </a:solidFill>
                <a:latin typeface="Arial" charset="0"/>
              </a:rPr>
              <a:t>will help you no matter what your race, </a:t>
            </a:r>
            <a:r>
              <a:rPr lang="en-US" altLang="en-US" sz="2800" dirty="0" smtClean="0">
                <a:solidFill>
                  <a:srgbClr val="7030A0"/>
                </a:solidFill>
                <a:latin typeface="Arial" charset="0"/>
              </a:rPr>
              <a:t>color, religion, national origin, citizenship, ancestry, sex, age, disability, marital status, genetic information or veteran status.</a:t>
            </a:r>
            <a:endParaRPr lang="en-US" altLang="en-US" sz="2800" dirty="0">
              <a:solidFill>
                <a:srgbClr val="7030A0"/>
              </a:solidFill>
              <a:latin typeface="Arial" charset="0"/>
            </a:endParaRPr>
          </a:p>
          <a:p>
            <a:pPr algn="ctr" eaLnBrk="1" hangingPunct="1">
              <a:spcBef>
                <a:spcPct val="50000"/>
              </a:spcBef>
              <a:buClrTx/>
              <a:buSzTx/>
              <a:buFontTx/>
              <a:buNone/>
            </a:pPr>
            <a:r>
              <a:rPr lang="en-US" altLang="en-US" sz="2800" b="1" dirty="0">
                <a:solidFill>
                  <a:srgbClr val="7030A0"/>
                </a:solidFill>
                <a:latin typeface="Arial" charset="0"/>
              </a:rPr>
              <a:t>Any beliefs </a:t>
            </a:r>
            <a:r>
              <a:rPr lang="en-US" altLang="en-US" sz="2800" b="1" dirty="0" smtClean="0">
                <a:solidFill>
                  <a:srgbClr val="7030A0"/>
                </a:solidFill>
                <a:latin typeface="Arial" charset="0"/>
              </a:rPr>
              <a:t>you have </a:t>
            </a:r>
            <a:r>
              <a:rPr lang="en-US" altLang="en-US" sz="2800" b="1" dirty="0">
                <a:solidFill>
                  <a:srgbClr val="7030A0"/>
                </a:solidFill>
                <a:latin typeface="Arial" charset="0"/>
              </a:rPr>
              <a:t>will not change the way we treat you.</a:t>
            </a:r>
          </a:p>
        </p:txBody>
      </p:sp>
      <p:pic>
        <p:nvPicPr>
          <p:cNvPr id="5124" name="Picture 4" descr="MPj043946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931545"/>
            <a:ext cx="3657600" cy="238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17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84"/>
    </mc:Choice>
    <mc:Fallback xmlns="">
      <p:transition spd="slow" advTm="2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5" objId="2"/>
        <p14:stopEvt time="23890" objId="2"/>
      </p14:showEvtLst>
    </p:ext>
  </p:extLst>
</p:sld>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Kimono</Template>
  <TotalTime>2260</TotalTime>
  <Words>1732</Words>
  <Application>Microsoft Office PowerPoint</Application>
  <PresentationFormat>On-screen Show (4:3)</PresentationFormat>
  <Paragraphs>153</Paragraphs>
  <Slides>28</Slides>
  <Notes>9</Notes>
  <HiddenSlides>0</HiddenSlides>
  <MMClips>28</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Times New Roman</vt:lpstr>
      <vt:lpstr>Verdana</vt:lpstr>
      <vt:lpstr>Wingdings</vt:lpstr>
      <vt:lpstr>Cliff</vt:lpstr>
      <vt:lpstr>Default Design</vt:lpstr>
      <vt:lpstr>PowerPoint Presentation</vt:lpstr>
      <vt:lpstr>About Community Opportunities</vt:lpstr>
      <vt:lpstr>What will Community Opportunities Case Management offer you?</vt:lpstr>
      <vt:lpstr>Our Case Management staff have many years of combined experience helping people with developmental disabilities. They are Professional Managers (PM), which means they must have a Bachelor’s Degree and meet other specific criteria required by the Department of Mental Health.</vt:lpstr>
      <vt:lpstr>Admission to Case Management</vt:lpstr>
      <vt:lpstr>PowerPoint Presentation</vt:lpstr>
      <vt:lpstr> </vt:lpstr>
      <vt:lpstr>We will accommodate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have the Right to </vt:lpstr>
      <vt:lpstr>You Have The Right</vt:lpstr>
      <vt:lpstr>You have the Right:</vt:lpstr>
      <vt:lpstr>PowerPoint Presentation</vt:lpstr>
      <vt:lpstr>PowerPoint Presentation</vt:lpstr>
      <vt:lpstr>We will look into any reported issues or concerns you have with your services or supports and attempt to resolve them quickly. </vt:lpstr>
      <vt:lpstr>PowerPoint Presentation</vt:lpstr>
      <vt:lpstr> Information about you will be kept private </vt:lpstr>
      <vt:lpstr>Your Rights under HIPAA</vt:lpstr>
      <vt:lpstr>     Your Personal Information</vt:lpstr>
      <vt:lpstr>Why Choose Community Opportunities?</vt:lpstr>
      <vt:lpstr>Community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Debra Cates</dc:creator>
  <cp:lastModifiedBy>Admin</cp:lastModifiedBy>
  <cp:revision>95</cp:revision>
  <dcterms:created xsi:type="dcterms:W3CDTF">2009-08-07T14:14:17Z</dcterms:created>
  <dcterms:modified xsi:type="dcterms:W3CDTF">2023-04-06T19:41:08Z</dcterms:modified>
</cp:coreProperties>
</file>