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1" r:id="rId3"/>
    <p:sldId id="284" r:id="rId4"/>
    <p:sldId id="280" r:id="rId5"/>
    <p:sldId id="308" r:id="rId6"/>
    <p:sldId id="286" r:id="rId7"/>
    <p:sldId id="275" r:id="rId8"/>
    <p:sldId id="277" r:id="rId9"/>
    <p:sldId id="279" r:id="rId10"/>
    <p:sldId id="307" r:id="rId11"/>
    <p:sldId id="293" r:id="rId12"/>
    <p:sldId id="310" r:id="rId13"/>
    <p:sldId id="294" r:id="rId14"/>
    <p:sldId id="313" r:id="rId15"/>
    <p:sldId id="295" r:id="rId16"/>
    <p:sldId id="296" r:id="rId17"/>
    <p:sldId id="297" r:id="rId18"/>
    <p:sldId id="298" r:id="rId19"/>
    <p:sldId id="299" r:id="rId20"/>
    <p:sldId id="300" r:id="rId21"/>
    <p:sldId id="311" r:id="rId22"/>
    <p:sldId id="312" r:id="rId23"/>
    <p:sldId id="302" r:id="rId24"/>
    <p:sldId id="303" r:id="rId25"/>
    <p:sldId id="304" r:id="rId26"/>
    <p:sldId id="305" r:id="rId27"/>
    <p:sldId id="306" r:id="rId28"/>
    <p:sldId id="309" r:id="rId29"/>
    <p:sldId id="289"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FFBDBD"/>
    <a:srgbClr val="FF7C80"/>
    <a:srgbClr val="FF5050"/>
    <a:srgbClr val="3399FF"/>
    <a:srgbClr val="FFFF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744" autoAdjust="0"/>
  </p:normalViewPr>
  <p:slideViewPr>
    <p:cSldViewPr>
      <p:cViewPr varScale="1">
        <p:scale>
          <a:sx n="114" d="100"/>
          <a:sy n="114" d="100"/>
        </p:scale>
        <p:origin x="1560"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63235B2C-8D6D-44DC-8EA0-1B5D28CF757D}" type="slidenum">
              <a:rPr lang="en-US" altLang="en-US"/>
              <a:pPr>
                <a:defRPr/>
              </a:pPr>
              <a:t>‹#›</a:t>
            </a:fld>
            <a:endParaRPr lang="en-US" altLang="en-US"/>
          </a:p>
        </p:txBody>
      </p:sp>
    </p:spTree>
    <p:extLst>
      <p:ext uri="{BB962C8B-B14F-4D97-AF65-F5344CB8AC3E}">
        <p14:creationId xmlns:p14="http://schemas.microsoft.com/office/powerpoint/2010/main" val="3947326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DCA352-1142-44AE-9DE3-3CFE75E1CDF5}" type="slidenum">
              <a:rPr lang="en-US" altLang="en-US" smtClean="0"/>
              <a:pPr eaLnBrk="1" hangingPunct="1">
                <a:spcBef>
                  <a:spcPct val="0"/>
                </a:spcBef>
              </a:pPr>
              <a:t>1</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t>Welcome to Community Opportunities Residential Services Participant Handbook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29A9D00-5AD8-4F06-B318-08619904ACE4}" type="slidenum">
              <a:rPr lang="en-US" altLang="en-US" smtClean="0"/>
              <a:pPr eaLnBrk="1" hangingPunct="1">
                <a:spcBef>
                  <a:spcPct val="0"/>
                </a:spcBef>
              </a:pPr>
              <a:t>25</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smtClean="0"/>
              <a:t>You have the right to have information about you kept private</a:t>
            </a:r>
          </a:p>
        </p:txBody>
      </p:sp>
    </p:spTree>
    <p:extLst>
      <p:ext uri="{BB962C8B-B14F-4D97-AF65-F5344CB8AC3E}">
        <p14:creationId xmlns:p14="http://schemas.microsoft.com/office/powerpoint/2010/main" val="173065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464DDF-E4CC-4EB9-A8A8-1E6F940A9B42}" type="slidenum">
              <a:rPr lang="en-US" altLang="en-US">
                <a:solidFill>
                  <a:prstClr val="black"/>
                </a:solidFill>
              </a:rPr>
              <a:pPr eaLnBrk="1" hangingPunct="1">
                <a:spcBef>
                  <a:spcPct val="0"/>
                </a:spcBef>
              </a:pPr>
              <a:t>26</a:t>
            </a:fld>
            <a:endParaRPr lang="en-US" alt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Your rights under HIPAA (the Health Insurance Portability and Accountability Act)</a:t>
            </a:r>
          </a:p>
          <a:p>
            <a:pPr eaLnBrk="1" hangingPunct="1"/>
            <a:r>
              <a:rPr lang="en-US" altLang="en-US" smtClean="0"/>
              <a:t>You can – see a copy of your records, ask for changes to your information, ask who we have given your information to, talk to us at your home or in the office, have a full copy of your Notice of Privacy Practices, make a complaint if you think any of your rights haven’t been met</a:t>
            </a:r>
          </a:p>
        </p:txBody>
      </p:sp>
    </p:spTree>
    <p:extLst>
      <p:ext uri="{BB962C8B-B14F-4D97-AF65-F5344CB8AC3E}">
        <p14:creationId xmlns:p14="http://schemas.microsoft.com/office/powerpoint/2010/main" val="3436729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8AA8C4-A111-4ECA-AD4C-2752048F9312}" type="slidenum">
              <a:rPr lang="en-US" altLang="en-US" smtClean="0"/>
              <a:pPr eaLnBrk="1" hangingPunct="1">
                <a:spcBef>
                  <a:spcPct val="0"/>
                </a:spcBef>
              </a:pPr>
              <a:t>27</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en-US" smtClean="0"/>
              <a:t>Your Personal Information.  Community Opportunities can give information about you to doctors, emergency staff, insurance companies or other agencies to make sure you have the care you need without asking you if it’s okay.</a:t>
            </a:r>
          </a:p>
        </p:txBody>
      </p:sp>
    </p:spTree>
    <p:extLst>
      <p:ext uri="{BB962C8B-B14F-4D97-AF65-F5344CB8AC3E}">
        <p14:creationId xmlns:p14="http://schemas.microsoft.com/office/powerpoint/2010/main" val="398579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F19D71-94BC-45A1-8C94-1C4112F7A94E}" type="slidenum">
              <a:rPr lang="en-US" altLang="en-US" smtClean="0"/>
              <a:pPr eaLnBrk="1" hangingPunct="1">
                <a:spcBef>
                  <a:spcPct val="0"/>
                </a:spcBef>
              </a:pPr>
              <a:t>29</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DDC15A7-63BC-40F6-97B0-77CB7009E009}" type="slidenum">
              <a:rPr lang="en-US" altLang="en-US" smtClean="0"/>
              <a:pPr eaLnBrk="1" hangingPunct="1">
                <a:spcBef>
                  <a:spcPct val="0"/>
                </a:spcBef>
              </a:pPr>
              <a:t>2</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5602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8E2F6F-CABC-457C-ADD7-FAE4EECAB56A}" type="slidenum">
              <a:rPr lang="en-US" altLang="en-US" smtClean="0"/>
              <a:pPr eaLnBrk="1" hangingPunct="1">
                <a:spcBef>
                  <a:spcPct val="0"/>
                </a:spcBef>
              </a:pPr>
              <a:t>3</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en-US" altLang="en-US" smtClean="0"/>
              <a:t>Community Opportunities is dedicated to helping people with Developmental Disabilities, in Lincoln County, to do as many things as they can by themselves. We have staff who will help you with the things you need help with and will help you to become more independent.</a:t>
            </a:r>
          </a:p>
          <a:p>
            <a:pPr eaLnBrk="1" hangingPunct="1"/>
            <a:endParaRPr lang="en-US" altLang="en-US" smtClean="0"/>
          </a:p>
          <a:p>
            <a:pPr eaLnBrk="1" hangingPunct="1"/>
            <a:r>
              <a:rPr lang="en-US" altLang="en-US" smtClean="0"/>
              <a:t>Staff will also help you to do things you like to do and meet new people that like to do the same things you like to do in your community.</a:t>
            </a:r>
          </a:p>
          <a:p>
            <a:pPr eaLnBrk="1" hangingPunct="1"/>
            <a:r>
              <a:rPr lang="en-US" altLang="en-US" smtClean="0"/>
              <a:t>Our staff get’s a lot of trainings so they can help you to be safe and healthy.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715AE0-C90F-41CE-9B39-714AA8F4476D}" type="slidenum">
              <a:rPr lang="en-US" altLang="en-US" smtClean="0"/>
              <a:pPr eaLnBrk="1" hangingPunct="1">
                <a:spcBef>
                  <a:spcPct val="0"/>
                </a:spcBef>
              </a:pPr>
              <a:t>4</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smtClean="0"/>
              <a:t>Admission to Residential Services</a:t>
            </a:r>
          </a:p>
          <a:p>
            <a:pPr eaLnBrk="1" hangingPunct="1"/>
            <a:r>
              <a:rPr lang="en-US" altLang="en-US" smtClean="0"/>
              <a:t>Your Case Manager tells us you would like to live here. We get information about you. We invite you to the home where there is a place for you to live. You come have a meeting, meet everyone in the home, learn house rules and meet the manager. After the meeting, you decide if you want to live here. If you decide you want to live here, we will set up a move in date. You will work with staff so we can find out what type of help you need. At the end of your first month living here, you can decide if you want to stay living here. If you do not want to live here, we will help you find another place to live. If you decided you want to live here, we will have a meeting with you, your family, managers and your Case manager to decide what you would like us to help you learn. We will write an Individual Plan (called an I.P.) with programs to help you learn the things you would like to learn.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AFF409-A8C5-497A-9801-52800FA1107A}" type="slidenum">
              <a:rPr lang="en-US" altLang="en-US" smtClean="0"/>
              <a:pPr eaLnBrk="1" hangingPunct="1">
                <a:spcBef>
                  <a:spcPct val="0"/>
                </a:spcBef>
              </a:pPr>
              <a:t>7</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smtClean="0"/>
              <a:t>Client Funds.  You will receive spending money each month. It will be kept in a checking account for you. Staff can tell you how much money you get each month. You can ask for money from this account anytime. It is best not to keep a lot of money at your house. Staff can help you open an account at a bank or you can keep your money in a lock box at your home. If you work, you will also get a paycheck from there. Staff will help you budget your money, if you need them to help you.</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FD4A5-DC1B-457B-9049-DBF1AB8CA04E}" type="slidenum">
              <a:rPr lang="en-US" altLang="en-US" smtClean="0"/>
              <a:pPr eaLnBrk="1" hangingPunct="1">
                <a:spcBef>
                  <a:spcPct val="0"/>
                </a:spcBef>
              </a:pPr>
              <a:t>8</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altLang="en-US" smtClean="0"/>
              <a:t>Fees for Services</a:t>
            </a:r>
          </a:p>
          <a:p>
            <a:pPr eaLnBrk="1" hangingPunct="1"/>
            <a:endParaRPr lang="en-US" altLang="en-US" smtClean="0"/>
          </a:p>
          <a:p>
            <a:pPr eaLnBrk="1" hangingPunct="1"/>
            <a:r>
              <a:rPr lang="en-US" altLang="en-US" smtClean="0"/>
              <a:t>There are fees for all services, some of the money comes from Community Opportunities and some comes from the Hannibal Regional Ofice.</a:t>
            </a:r>
          </a:p>
          <a:p>
            <a:pPr eaLnBrk="1" hangingPunct="1"/>
            <a:r>
              <a:rPr lang="en-US" altLang="en-US" smtClean="0"/>
              <a:t>If you have a job, you may have to pay some rent or phone bills – it depends on how much money you make at your job. You will pay for any long distance phone calls you make. You will receive a bill each month telling you how much you owe. Bills can be paid to the Residential Secretary at the office. Staff can help you budget for these bills and show you how to pay them. There is a current cost of services on the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9109C2F-DB57-44F3-84EA-52CC46AB35D3}" type="slidenum">
              <a:rPr lang="en-US" altLang="en-US" smtClean="0"/>
              <a:pPr eaLnBrk="1" hangingPunct="1">
                <a:spcBef>
                  <a:spcPct val="0"/>
                </a:spcBef>
              </a:pPr>
              <a:t>9</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smtClean="0"/>
              <a:t>Rules. You are expected to help with chores at your home. If you smoke, you can only smoke in certain areas – staff will show these areas to you. You must treat others in your home with respect. You may not hit them, call them names or threaten them. To keep everyone safe, knives will be kept in a locked are of the house. Staff must be with you whtn you use them.</a:t>
            </a:r>
          </a:p>
          <a:p>
            <a:pPr eaLnBrk="1" hangingPunct="1"/>
            <a:r>
              <a:rPr lang="en-US" altLang="en-US" smtClean="0"/>
              <a:t>You will be held responsible for your behavior. If you damage something on purpose, you will have to pay for it (up to $50.00)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FF9A65-79D7-4944-85D1-6E8F03E8FB51}" type="slidenum">
              <a:rPr lang="en-US" altLang="en-US" smtClean="0"/>
              <a:pPr eaLnBrk="1" hangingPunct="1">
                <a:spcBef>
                  <a:spcPct val="0"/>
                </a:spcBef>
              </a:pPr>
              <a:t>18</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mtClean="0"/>
              <a:t>You have the right to say Yes or No to Services</a:t>
            </a:r>
          </a:p>
        </p:txBody>
      </p:sp>
    </p:spTree>
    <p:extLst>
      <p:ext uri="{BB962C8B-B14F-4D97-AF65-F5344CB8AC3E}">
        <p14:creationId xmlns:p14="http://schemas.microsoft.com/office/powerpoint/2010/main" val="288925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EA11AC4-958D-49AC-A0BE-F293E1B88FC4}" type="slidenum">
              <a:rPr lang="en-US" altLang="en-US" smtClean="0"/>
              <a:pPr eaLnBrk="1" hangingPunct="1">
                <a:spcBef>
                  <a:spcPct val="0"/>
                </a:spcBef>
              </a:pPr>
              <a:t>22</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t>You have the right to offer complaints to the agency</a:t>
            </a:r>
          </a:p>
        </p:txBody>
      </p:sp>
    </p:spTree>
    <p:extLst>
      <p:ext uri="{BB962C8B-B14F-4D97-AF65-F5344CB8AC3E}">
        <p14:creationId xmlns:p14="http://schemas.microsoft.com/office/powerpoint/2010/main" val="175768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435ACB-4A9E-45B2-999F-9B931D3F205B}" type="slidenum">
              <a:rPr lang="en-US" altLang="en-US"/>
              <a:pPr>
                <a:defRPr/>
              </a:pPr>
              <a:t>‹#›</a:t>
            </a:fld>
            <a:endParaRPr lang="en-US" altLang="en-US"/>
          </a:p>
        </p:txBody>
      </p:sp>
    </p:spTree>
    <p:extLst>
      <p:ext uri="{BB962C8B-B14F-4D97-AF65-F5344CB8AC3E}">
        <p14:creationId xmlns:p14="http://schemas.microsoft.com/office/powerpoint/2010/main" val="390505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27BA1B-5DF5-4371-A172-AB61E8BBD45A}" type="slidenum">
              <a:rPr lang="en-US" altLang="en-US"/>
              <a:pPr>
                <a:defRPr/>
              </a:pPr>
              <a:t>‹#›</a:t>
            </a:fld>
            <a:endParaRPr lang="en-US" altLang="en-US"/>
          </a:p>
        </p:txBody>
      </p:sp>
    </p:spTree>
    <p:extLst>
      <p:ext uri="{BB962C8B-B14F-4D97-AF65-F5344CB8AC3E}">
        <p14:creationId xmlns:p14="http://schemas.microsoft.com/office/powerpoint/2010/main" val="69114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C815CF6-BBA2-4D38-9DEA-44D83240131E}" type="slidenum">
              <a:rPr lang="en-US" altLang="en-US"/>
              <a:pPr>
                <a:defRPr/>
              </a:pPr>
              <a:t>‹#›</a:t>
            </a:fld>
            <a:endParaRPr lang="en-US" altLang="en-US"/>
          </a:p>
        </p:txBody>
      </p:sp>
    </p:spTree>
    <p:extLst>
      <p:ext uri="{BB962C8B-B14F-4D97-AF65-F5344CB8AC3E}">
        <p14:creationId xmlns:p14="http://schemas.microsoft.com/office/powerpoint/2010/main" val="6334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CE59D7-6C29-40D3-B114-FE34B058FF38}" type="slidenum">
              <a:rPr lang="en-US" altLang="en-US"/>
              <a:pPr>
                <a:defRPr/>
              </a:pPr>
              <a:t>‹#›</a:t>
            </a:fld>
            <a:endParaRPr lang="en-US" altLang="en-US"/>
          </a:p>
        </p:txBody>
      </p:sp>
    </p:spTree>
    <p:extLst>
      <p:ext uri="{BB962C8B-B14F-4D97-AF65-F5344CB8AC3E}">
        <p14:creationId xmlns:p14="http://schemas.microsoft.com/office/powerpoint/2010/main" val="389169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184CB63-B1B5-4179-9B64-923A6A8542B4}" type="slidenum">
              <a:rPr lang="en-US" altLang="en-US"/>
              <a:pPr>
                <a:defRPr/>
              </a:pPr>
              <a:t>‹#›</a:t>
            </a:fld>
            <a:endParaRPr lang="en-US" altLang="en-US"/>
          </a:p>
        </p:txBody>
      </p:sp>
    </p:spTree>
    <p:extLst>
      <p:ext uri="{BB962C8B-B14F-4D97-AF65-F5344CB8AC3E}">
        <p14:creationId xmlns:p14="http://schemas.microsoft.com/office/powerpoint/2010/main" val="418564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D952DF1-F5F7-4DF6-BAA6-6D6BC6F615A5}" type="slidenum">
              <a:rPr lang="en-US" altLang="en-US"/>
              <a:pPr>
                <a:defRPr/>
              </a:pPr>
              <a:t>‹#›</a:t>
            </a:fld>
            <a:endParaRPr lang="en-US" altLang="en-US"/>
          </a:p>
        </p:txBody>
      </p:sp>
    </p:spTree>
    <p:extLst>
      <p:ext uri="{BB962C8B-B14F-4D97-AF65-F5344CB8AC3E}">
        <p14:creationId xmlns:p14="http://schemas.microsoft.com/office/powerpoint/2010/main" val="741125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C90CB8C-F634-4221-9EFD-33FF319F8253}" type="slidenum">
              <a:rPr lang="en-US" altLang="en-US"/>
              <a:pPr>
                <a:defRPr/>
              </a:pPr>
              <a:t>‹#›</a:t>
            </a:fld>
            <a:endParaRPr lang="en-US" altLang="en-US"/>
          </a:p>
        </p:txBody>
      </p:sp>
    </p:spTree>
    <p:extLst>
      <p:ext uri="{BB962C8B-B14F-4D97-AF65-F5344CB8AC3E}">
        <p14:creationId xmlns:p14="http://schemas.microsoft.com/office/powerpoint/2010/main" val="178379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D249500-A61A-4828-9DE0-AC4A0B0D59CC}" type="slidenum">
              <a:rPr lang="en-US" altLang="en-US"/>
              <a:pPr>
                <a:defRPr/>
              </a:pPr>
              <a:t>‹#›</a:t>
            </a:fld>
            <a:endParaRPr lang="en-US" altLang="en-US"/>
          </a:p>
        </p:txBody>
      </p:sp>
    </p:spTree>
    <p:extLst>
      <p:ext uri="{BB962C8B-B14F-4D97-AF65-F5344CB8AC3E}">
        <p14:creationId xmlns:p14="http://schemas.microsoft.com/office/powerpoint/2010/main" val="3263269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7AAA8166-E215-46CC-B78E-EE235967BEFC}" type="slidenum">
              <a:rPr lang="en-US" altLang="en-US"/>
              <a:pPr>
                <a:defRPr/>
              </a:pPr>
              <a:t>‹#›</a:t>
            </a:fld>
            <a:endParaRPr lang="en-US" altLang="en-US"/>
          </a:p>
        </p:txBody>
      </p:sp>
    </p:spTree>
    <p:extLst>
      <p:ext uri="{BB962C8B-B14F-4D97-AF65-F5344CB8AC3E}">
        <p14:creationId xmlns:p14="http://schemas.microsoft.com/office/powerpoint/2010/main" val="168042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CA3C7EF-AD01-4050-A384-1262B9375804}" type="slidenum">
              <a:rPr lang="en-US" altLang="en-US"/>
              <a:pPr>
                <a:defRPr/>
              </a:pPr>
              <a:t>‹#›</a:t>
            </a:fld>
            <a:endParaRPr lang="en-US" altLang="en-US"/>
          </a:p>
        </p:txBody>
      </p:sp>
    </p:spTree>
    <p:extLst>
      <p:ext uri="{BB962C8B-B14F-4D97-AF65-F5344CB8AC3E}">
        <p14:creationId xmlns:p14="http://schemas.microsoft.com/office/powerpoint/2010/main" val="94233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2C2C8DE-AAE2-4057-88E3-2E6459CCE00F}" type="slidenum">
              <a:rPr lang="en-US" altLang="en-US"/>
              <a:pPr>
                <a:defRPr/>
              </a:pPr>
              <a:t>‹#›</a:t>
            </a:fld>
            <a:endParaRPr lang="en-US" altLang="en-US"/>
          </a:p>
        </p:txBody>
      </p:sp>
    </p:spTree>
    <p:extLst>
      <p:ext uri="{BB962C8B-B14F-4D97-AF65-F5344CB8AC3E}">
        <p14:creationId xmlns:p14="http://schemas.microsoft.com/office/powerpoint/2010/main" val="392812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2BBE48B-ADFC-4D34-89DC-29EB2EE147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w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39.w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1.wmf"/><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42.jp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44.w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0.g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2.wmf"/><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wmf"/><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50000">
              <a:schemeClr val="accent1"/>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2057400"/>
            <a:ext cx="7772400" cy="1470025"/>
          </a:xfrm>
        </p:spPr>
        <p:txBody>
          <a:bodyPr/>
          <a:lstStyle/>
          <a:p>
            <a:pPr eaLnBrk="1" hangingPunct="1"/>
            <a:r>
              <a:rPr lang="en-US" altLang="en-US" smtClean="0">
                <a:solidFill>
                  <a:srgbClr val="660033"/>
                </a:solidFill>
              </a:rPr>
              <a:t>Residential Services</a:t>
            </a:r>
          </a:p>
        </p:txBody>
      </p:sp>
      <p:sp>
        <p:nvSpPr>
          <p:cNvPr id="2051" name="Rectangle 3"/>
          <p:cNvSpPr>
            <a:spLocks noGrp="1" noChangeArrowheads="1"/>
          </p:cNvSpPr>
          <p:nvPr>
            <p:ph type="subTitle" idx="1"/>
          </p:nvPr>
        </p:nvSpPr>
        <p:spPr>
          <a:xfrm>
            <a:off x="685800" y="3276600"/>
            <a:ext cx="7696200" cy="1600200"/>
          </a:xfrm>
        </p:spPr>
        <p:txBody>
          <a:bodyPr/>
          <a:lstStyle/>
          <a:p>
            <a:pPr eaLnBrk="1" hangingPunct="1"/>
            <a:r>
              <a:rPr lang="en-US" altLang="en-US" sz="4400" dirty="0" smtClean="0">
                <a:solidFill>
                  <a:srgbClr val="660033"/>
                </a:solidFill>
              </a:rPr>
              <a:t>Participant Handbook</a:t>
            </a:r>
          </a:p>
        </p:txBody>
      </p:sp>
      <p:pic>
        <p:nvPicPr>
          <p:cNvPr id="2052" name="Picture 7" descr="MCj015124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538" y="403225"/>
            <a:ext cx="2488662" cy="142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Com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891" y="26670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1091" y="5181600"/>
            <a:ext cx="8839200" cy="1015663"/>
          </a:xfrm>
          <a:prstGeom prst="rect">
            <a:avLst/>
          </a:prstGeom>
          <a:noFill/>
        </p:spPr>
        <p:txBody>
          <a:bodyPr wrap="square" rtlCol="0">
            <a:spAutoFit/>
          </a:bodyPr>
          <a:lstStyle/>
          <a:p>
            <a:pPr algn="ctr"/>
            <a:r>
              <a:rPr lang="en-US" sz="2000" b="1" dirty="0" smtClean="0"/>
              <a:t>Residential Services Mission:  </a:t>
            </a:r>
            <a:r>
              <a:rPr lang="en-US" sz="2000" dirty="0" smtClean="0"/>
              <a:t>To assist people to become </a:t>
            </a:r>
          </a:p>
          <a:p>
            <a:pPr algn="ctr"/>
            <a:r>
              <a:rPr lang="en-US" sz="2000" dirty="0" smtClean="0"/>
              <a:t>more independent, we provide support, education, </a:t>
            </a:r>
          </a:p>
          <a:p>
            <a:pPr algn="ctr"/>
            <a:r>
              <a:rPr lang="en-US" sz="2000" dirty="0" smtClean="0"/>
              <a:t>and encouragement to be part of their community.</a:t>
            </a:r>
            <a:endParaRPr lang="en-US"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6019800"/>
            <a:ext cx="609600" cy="609600"/>
          </a:xfrm>
          <a:prstGeom prst="rect">
            <a:avLst/>
          </a:prstGeom>
        </p:spPr>
      </p:pic>
    </p:spTree>
  </p:cSld>
  <p:clrMapOvr>
    <a:masterClrMapping/>
  </p:clrMapOvr>
  <p:transition advTm="124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35" objId="2"/>
        <p14:stopEvt time="1242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152400"/>
            <a:ext cx="8229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smtClean="0">
                <a:solidFill>
                  <a:srgbClr val="FF0000"/>
                </a:solidFill>
              </a:rPr>
              <a:t>Choice, Rules &amp; Responsibilities</a:t>
            </a:r>
            <a:endParaRPr lang="en-US" altLang="en-US" sz="4000" kern="0" dirty="0" smtClean="0">
              <a:solidFill>
                <a:srgbClr val="FF0000"/>
              </a:solidFill>
            </a:endParaRPr>
          </a:p>
        </p:txBody>
      </p:sp>
      <p:pic>
        <p:nvPicPr>
          <p:cNvPr id="5" name="Picture 5" descr="MCj043982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7711" y="0"/>
            <a:ext cx="1053377" cy="10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57200" y="868362"/>
            <a:ext cx="8229600" cy="583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dirty="0"/>
              <a:t>You may be required to keep personal knives in a locked area of your home. </a:t>
            </a:r>
          </a:p>
          <a:p>
            <a:pPr eaLnBrk="1" hangingPunct="1"/>
            <a:r>
              <a:rPr lang="en-US" altLang="en-US" sz="2400" dirty="0" smtClean="0"/>
              <a:t>You </a:t>
            </a:r>
            <a:r>
              <a:rPr lang="en-US" altLang="en-US" sz="2400" dirty="0"/>
              <a:t>are expected to do as much for yourself as you can and work on the goals you have set with your team.</a:t>
            </a:r>
          </a:p>
          <a:p>
            <a:pPr eaLnBrk="1" hangingPunct="1"/>
            <a:r>
              <a:rPr lang="en-US" altLang="en-US" sz="2400" kern="0" dirty="0" smtClean="0"/>
              <a:t>You are not allowed to bring illegal drugs on agency property.</a:t>
            </a:r>
          </a:p>
          <a:p>
            <a:pPr eaLnBrk="1" hangingPunct="1"/>
            <a:r>
              <a:rPr lang="en-US" altLang="en-US" sz="2400" kern="0" dirty="0" smtClean="0"/>
              <a:t>You are responsible for following the rules of your lease or rental agreement.</a:t>
            </a:r>
          </a:p>
          <a:p>
            <a:pPr eaLnBrk="1" hangingPunct="1"/>
            <a:r>
              <a:rPr lang="en-US" altLang="en-US" sz="2400" kern="0" dirty="0" smtClean="0"/>
              <a:t>To ensure you are safe, you have the responsibility to let staff know where you are going, with whom and when you will return.</a:t>
            </a:r>
          </a:p>
          <a:p>
            <a:pPr marL="0" indent="0" eaLnBrk="1" hangingPunct="1">
              <a:buNone/>
            </a:pPr>
            <a:endParaRPr lang="en-US" altLang="en-US" sz="800" kern="0" dirty="0"/>
          </a:p>
          <a:p>
            <a:pPr marL="0" indent="0" eaLnBrk="1" hangingPunct="1">
              <a:buNone/>
            </a:pPr>
            <a:r>
              <a:rPr lang="en-US" altLang="en-US" sz="2400" kern="0" dirty="0" smtClean="0"/>
              <a:t>Each residential location has a few other rules. When you move in, the support staff at the home will review them with you.</a:t>
            </a:r>
          </a:p>
          <a:p>
            <a:pPr eaLnBrk="1" hangingPunct="1">
              <a:buFontTx/>
              <a:buNone/>
            </a:pPr>
            <a:endParaRPr lang="en-US" altLang="en-US" sz="2000" kern="0"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5435444"/>
      </p:ext>
    </p:extLst>
  </p:cSld>
  <p:clrMapOvr>
    <a:masterClrMapping/>
  </p:clrMapOvr>
  <mc:AlternateContent xmlns:mc="http://schemas.openxmlformats.org/markup-compatibility/2006" xmlns:p14="http://schemas.microsoft.com/office/powerpoint/2010/main">
    <mc:Choice Requires="p14">
      <p:transition spd="slow" p14:dur="2000" advTm="31428"/>
    </mc:Choice>
    <mc:Fallback xmlns="">
      <p:transition spd="slow" advTm="3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 objId="2"/>
        <p14:stopEvt time="3128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38200" y="76200"/>
            <a:ext cx="762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3600" b="1" dirty="0" smtClean="0">
                <a:solidFill>
                  <a:srgbClr val="660066"/>
                </a:solidFill>
                <a:latin typeface="Arial" charset="0"/>
              </a:rPr>
              <a:t>Equal </a:t>
            </a:r>
            <a:r>
              <a:rPr lang="en-US" altLang="en-US" sz="3600" b="1" dirty="0">
                <a:solidFill>
                  <a:srgbClr val="660066"/>
                </a:solidFill>
                <a:latin typeface="Arial" charset="0"/>
              </a:rPr>
              <a:t>Opportunities for Everyone</a:t>
            </a:r>
          </a:p>
        </p:txBody>
      </p:sp>
      <p:sp>
        <p:nvSpPr>
          <p:cNvPr id="5123" name="Text Box 3"/>
          <p:cNvSpPr txBox="1">
            <a:spLocks noChangeArrowheads="1"/>
          </p:cNvSpPr>
          <p:nvPr/>
        </p:nvSpPr>
        <p:spPr bwMode="auto">
          <a:xfrm>
            <a:off x="0" y="3429000"/>
            <a:ext cx="914399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2800" dirty="0" smtClean="0">
                <a:solidFill>
                  <a:srgbClr val="7030A0"/>
                </a:solidFill>
                <a:latin typeface="Arial" charset="0"/>
              </a:rPr>
              <a:t>We </a:t>
            </a:r>
            <a:r>
              <a:rPr lang="en-US" altLang="en-US" sz="2800" dirty="0">
                <a:solidFill>
                  <a:srgbClr val="7030A0"/>
                </a:solidFill>
                <a:latin typeface="Arial" charset="0"/>
              </a:rPr>
              <a:t>will help you no matter what your race, </a:t>
            </a:r>
            <a:r>
              <a:rPr lang="en-US" altLang="en-US" sz="2800" dirty="0" smtClean="0">
                <a:solidFill>
                  <a:srgbClr val="7030A0"/>
                </a:solidFill>
                <a:latin typeface="Arial" charset="0"/>
              </a:rPr>
              <a:t>color, religion, national origin, citizenship, ancestry,              sex, age, disability, marital status,                                           genetic information or veteran status.</a:t>
            </a:r>
            <a:endParaRPr lang="en-US" altLang="en-US" sz="2800" dirty="0">
              <a:solidFill>
                <a:srgbClr val="7030A0"/>
              </a:solidFill>
              <a:latin typeface="Arial" charset="0"/>
            </a:endParaRPr>
          </a:p>
          <a:p>
            <a:pPr algn="ctr" eaLnBrk="1" hangingPunct="1">
              <a:spcBef>
                <a:spcPct val="50000"/>
              </a:spcBef>
              <a:buClrTx/>
              <a:buSzTx/>
              <a:buFontTx/>
              <a:buNone/>
            </a:pPr>
            <a:r>
              <a:rPr lang="en-US" altLang="en-US" sz="2800" b="1" dirty="0">
                <a:solidFill>
                  <a:srgbClr val="7030A0"/>
                </a:solidFill>
                <a:latin typeface="Arial" charset="0"/>
              </a:rPr>
              <a:t>Any beliefs </a:t>
            </a:r>
            <a:r>
              <a:rPr lang="en-US" altLang="en-US" sz="2800" b="1" dirty="0" smtClean="0">
                <a:solidFill>
                  <a:srgbClr val="7030A0"/>
                </a:solidFill>
                <a:latin typeface="Arial" charset="0"/>
              </a:rPr>
              <a:t>you have </a:t>
            </a:r>
            <a:r>
              <a:rPr lang="en-US" altLang="en-US" sz="2800" b="1" dirty="0">
                <a:solidFill>
                  <a:srgbClr val="7030A0"/>
                </a:solidFill>
                <a:latin typeface="Arial" charset="0"/>
              </a:rPr>
              <a:t>will not change </a:t>
            </a:r>
            <a:r>
              <a:rPr lang="en-US" altLang="en-US" sz="2800" b="1" dirty="0" smtClean="0">
                <a:solidFill>
                  <a:srgbClr val="7030A0"/>
                </a:solidFill>
                <a:latin typeface="Arial" charset="0"/>
              </a:rPr>
              <a:t>                       the </a:t>
            </a:r>
            <a:r>
              <a:rPr lang="en-US" altLang="en-US" sz="2800" b="1" dirty="0">
                <a:solidFill>
                  <a:srgbClr val="7030A0"/>
                </a:solidFill>
                <a:latin typeface="Arial" charset="0"/>
              </a:rPr>
              <a:t>way we treat you.</a:t>
            </a:r>
          </a:p>
        </p:txBody>
      </p:sp>
      <p:pic>
        <p:nvPicPr>
          <p:cNvPr id="5124" name="Picture 4" descr="MPj043946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931545"/>
            <a:ext cx="3657600" cy="238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17300"/>
            <a:ext cx="609600" cy="609600"/>
          </a:xfrm>
          <a:prstGeom prst="rect">
            <a:avLst/>
          </a:prstGeom>
        </p:spPr>
      </p:pic>
    </p:spTree>
    <p:extLst>
      <p:ext uri="{BB962C8B-B14F-4D97-AF65-F5344CB8AC3E}">
        <p14:creationId xmlns:p14="http://schemas.microsoft.com/office/powerpoint/2010/main" val="1701514770"/>
      </p:ext>
    </p:extLst>
  </p:cSld>
  <p:clrMapOvr>
    <a:masterClrMapping/>
  </p:clrMapOvr>
  <mc:AlternateContent xmlns:mc="http://schemas.openxmlformats.org/markup-compatibility/2006" xmlns:p14="http://schemas.microsoft.com/office/powerpoint/2010/main">
    <mc:Choice Requires="p14">
      <p:transition spd="slow" p14:dur="2000" advTm="24116"/>
    </mc:Choice>
    <mc:Fallback xmlns="">
      <p:transition spd="slow" advTm="2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23903"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33400"/>
            <a:ext cx="7696200" cy="3947234"/>
          </a:xfrm>
          <a:prstGeom prst="rect">
            <a:avLst/>
          </a:prstGeom>
        </p:spPr>
        <p:txBody>
          <a:bodyPr wrap="square">
            <a:spAutoFit/>
          </a:bodyPr>
          <a:lstStyle/>
          <a:p>
            <a:pPr algn="ctr" eaLnBrk="1" hangingPunct="1"/>
            <a:r>
              <a:rPr lang="en-US" altLang="en-US" sz="4000" b="1" kern="0" dirty="0" smtClean="0">
                <a:solidFill>
                  <a:srgbClr val="6666FF"/>
                </a:solidFill>
              </a:rPr>
              <a:t>Risk vs Choice</a:t>
            </a:r>
            <a:endParaRPr lang="en-US" altLang="en-US" sz="4000" b="1" kern="0" dirty="0">
              <a:solidFill>
                <a:srgbClr val="6666FF"/>
              </a:solidFill>
            </a:endParaRPr>
          </a:p>
          <a:p>
            <a:pPr eaLnBrk="1" hangingPunct="1"/>
            <a:endParaRPr lang="en-US" altLang="en-US" sz="1050" kern="0" dirty="0">
              <a:solidFill>
                <a:srgbClr val="7030A0"/>
              </a:solidFill>
            </a:endParaRPr>
          </a:p>
          <a:p>
            <a:r>
              <a:rPr lang="en-US" altLang="en-US" sz="2500" kern="0" dirty="0" smtClean="0">
                <a:solidFill>
                  <a:srgbClr val="7030A0"/>
                </a:solidFill>
              </a:rPr>
              <a:t>If you choose to do something your team feels is too risky, the team will meet to discuss this activity. They will try to come to an agreement with you by deciding what risks there are, whether or not the risks are too great, and/or how we can work together to make the risks smaller so you can continue to do what you have chosen. Your guardian, if you have one, will be involved in these decisions. </a:t>
            </a:r>
            <a:endParaRPr lang="en-US" altLang="en-US" sz="2500" kern="0" dirty="0">
              <a:solidFill>
                <a:srgbClr val="7030A0"/>
              </a:solidFill>
            </a:endParaRPr>
          </a:p>
        </p:txBody>
      </p:sp>
      <p:pic>
        <p:nvPicPr>
          <p:cNvPr id="5" name="Picture 4" descr="Philosophy of Thought &amp; Logic Fall-2014 - The Collaborato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544391"/>
            <a:ext cx="2660650" cy="23136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6019800"/>
            <a:ext cx="609600" cy="609600"/>
          </a:xfrm>
          <a:prstGeom prst="rect">
            <a:avLst/>
          </a:prstGeom>
        </p:spPr>
      </p:pic>
    </p:spTree>
    <p:extLst>
      <p:ext uri="{BB962C8B-B14F-4D97-AF65-F5344CB8AC3E}">
        <p14:creationId xmlns:p14="http://schemas.microsoft.com/office/powerpoint/2010/main" val="232568247"/>
      </p:ext>
    </p:extLst>
  </p:cSld>
  <p:clrMapOvr>
    <a:masterClrMapping/>
  </p:clrMapOvr>
  <mc:AlternateContent xmlns:mc="http://schemas.openxmlformats.org/markup-compatibility/2006" xmlns:p14="http://schemas.microsoft.com/office/powerpoint/2010/main">
    <mc:Choice Requires="p14">
      <p:transition spd="slow" p14:dur="2000" advTm="23372"/>
    </mc:Choice>
    <mc:Fallback xmlns="">
      <p:transition spd="slow" advTm="2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23372"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e Process - Highway 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228600"/>
            <a:ext cx="3462291" cy="1981200"/>
          </a:xfrm>
          <a:prstGeom prst="rect">
            <a:avLst/>
          </a:prstGeom>
        </p:spPr>
      </p:pic>
      <p:sp>
        <p:nvSpPr>
          <p:cNvPr id="5" name="TextBox 4"/>
          <p:cNvSpPr txBox="1"/>
          <p:nvPr/>
        </p:nvSpPr>
        <p:spPr>
          <a:xfrm>
            <a:off x="457200" y="2362200"/>
            <a:ext cx="8534400" cy="3847207"/>
          </a:xfrm>
          <a:prstGeom prst="rect">
            <a:avLst/>
          </a:prstGeom>
          <a:noFill/>
        </p:spPr>
        <p:txBody>
          <a:bodyPr wrap="square" rtlCol="0">
            <a:spAutoFit/>
          </a:bodyPr>
          <a:lstStyle/>
          <a:p>
            <a:pPr marL="342900" indent="-342900">
              <a:buFont typeface="Wingdings" panose="05000000000000000000" pitchFamily="2" charset="2"/>
              <a:buChar char="Ø"/>
            </a:pPr>
            <a:r>
              <a:rPr lang="en-US" sz="2000" dirty="0" smtClean="0">
                <a:solidFill>
                  <a:srgbClr val="7030A0"/>
                </a:solidFill>
              </a:rPr>
              <a:t>You have the same legal rights and responsibilities as any other person unless the court says you do not (if you have a guardian your rights will be different than people without a guardian)</a:t>
            </a:r>
          </a:p>
          <a:p>
            <a:pPr marL="342900" indent="-342900">
              <a:buFont typeface="Wingdings" panose="05000000000000000000" pitchFamily="2" charset="2"/>
              <a:buChar char="Ø"/>
            </a:pPr>
            <a:endParaRPr lang="en-US" sz="2000" dirty="0" smtClean="0">
              <a:solidFill>
                <a:srgbClr val="7030A0"/>
              </a:solidFill>
            </a:endParaRPr>
          </a:p>
          <a:p>
            <a:pPr marL="342900" indent="-342900">
              <a:buFont typeface="Wingdings" panose="05000000000000000000" pitchFamily="2" charset="2"/>
              <a:buChar char="Ø"/>
            </a:pPr>
            <a:r>
              <a:rPr lang="en-US" sz="2000" dirty="0" smtClean="0">
                <a:solidFill>
                  <a:srgbClr val="7030A0"/>
                </a:solidFill>
              </a:rPr>
              <a:t>You will be given a written copy of your rights. If any changes are made you will receive a new copy. If you need assistance reading or understanding your rights our staff can help you.</a:t>
            </a:r>
          </a:p>
          <a:p>
            <a:pPr marL="342900" indent="-342900">
              <a:buFont typeface="Wingdings" panose="05000000000000000000" pitchFamily="2" charset="2"/>
              <a:buChar char="Ø"/>
            </a:pPr>
            <a:endParaRPr lang="en-US" sz="2000" dirty="0">
              <a:solidFill>
                <a:srgbClr val="7030A0"/>
              </a:solidFill>
            </a:endParaRPr>
          </a:p>
          <a:p>
            <a:pPr marL="342900" indent="-342900">
              <a:buFont typeface="Wingdings" panose="05000000000000000000" pitchFamily="2" charset="2"/>
              <a:buChar char="Ø"/>
            </a:pPr>
            <a:r>
              <a:rPr lang="en-US" sz="2000" dirty="0" smtClean="0">
                <a:solidFill>
                  <a:srgbClr val="7030A0"/>
                </a:solidFill>
              </a:rPr>
              <a:t>Your rights cannot be taken away/limited before you have a chance to speak for yourself or have someone you choose speak for you. </a:t>
            </a:r>
            <a:r>
              <a:rPr lang="en-US" sz="2400" b="1" dirty="0" smtClean="0">
                <a:solidFill>
                  <a:srgbClr val="7030A0"/>
                </a:solidFill>
              </a:rPr>
              <a:t>This is called due process. </a:t>
            </a:r>
            <a:endParaRPr lang="en-US" sz="2400" b="1"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09407"/>
            <a:ext cx="609600" cy="609600"/>
          </a:xfrm>
          <a:prstGeom prst="rect">
            <a:avLst/>
          </a:prstGeom>
        </p:spPr>
      </p:pic>
    </p:spTree>
    <p:extLst>
      <p:ext uri="{BB962C8B-B14F-4D97-AF65-F5344CB8AC3E}">
        <p14:creationId xmlns:p14="http://schemas.microsoft.com/office/powerpoint/2010/main" val="2107468276"/>
      </p:ext>
    </p:extLst>
  </p:cSld>
  <p:clrMapOvr>
    <a:masterClrMapping/>
  </p:clrMapOvr>
  <mc:AlternateContent xmlns:mc="http://schemas.openxmlformats.org/markup-compatibility/2006" xmlns:p14="http://schemas.microsoft.com/office/powerpoint/2010/main">
    <mc:Choice Requires="p14">
      <p:transition spd="slow" p14:dur="2000" advTm="33810"/>
    </mc:Choice>
    <mc:Fallback xmlns="">
      <p:transition spd="slow" advTm="3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 objId="2"/>
        <p14:stopEvt time="33656"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506521" y="639374"/>
            <a:ext cx="8229600" cy="1139825"/>
          </a:xfrm>
          <a:prstGeom prst="rect">
            <a:avLst/>
          </a:prstGeom>
          <a:solidFill>
            <a:schemeClr val="accent1"/>
          </a:solidFill>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5500" kern="0" dirty="0" smtClean="0"/>
              <a:t>Your Rights</a:t>
            </a:r>
            <a:endParaRPr lang="en-US" sz="5500" kern="0" dirty="0"/>
          </a:p>
        </p:txBody>
      </p:sp>
      <p:sp>
        <p:nvSpPr>
          <p:cNvPr id="3" name="Rectangle 2"/>
          <p:cNvSpPr/>
          <p:nvPr/>
        </p:nvSpPr>
        <p:spPr>
          <a:xfrm>
            <a:off x="773221" y="3356304"/>
            <a:ext cx="7696200" cy="2862322"/>
          </a:xfrm>
          <a:prstGeom prst="rect">
            <a:avLst/>
          </a:prstGeom>
          <a:solidFill>
            <a:schemeClr val="accent1"/>
          </a:solid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4500" dirty="0">
                <a:latin typeface="Arial" panose="020B0604020202020204" pitchFamily="34" charset="0"/>
                <a:ea typeface="Times New Roman" panose="02020603050405020304" pitchFamily="18" charset="0"/>
                <a:cs typeface="Arial" panose="020B0604020202020204" pitchFamily="34" charset="0"/>
              </a:rPr>
              <a:t>You have the right to be free from abuse, neglect, </a:t>
            </a:r>
            <a:r>
              <a:rPr lang="en-US" sz="4500" dirty="0" smtClean="0">
                <a:latin typeface="Arial" panose="020B0604020202020204" pitchFamily="34" charset="0"/>
                <a:ea typeface="Times New Roman" panose="02020603050405020304" pitchFamily="18" charset="0"/>
                <a:cs typeface="Arial" panose="020B0604020202020204" pitchFamily="34" charset="0"/>
              </a:rPr>
              <a:t>humiliation</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smtClean="0">
                <a:latin typeface="Arial" panose="020B0604020202020204" pitchFamily="34" charset="0"/>
                <a:ea typeface="Times New Roman" panose="02020603050405020304" pitchFamily="18" charset="0"/>
                <a:cs typeface="Arial" panose="020B0604020202020204" pitchFamily="34" charset="0"/>
              </a:rPr>
              <a:t>financial </a:t>
            </a:r>
            <a:r>
              <a:rPr lang="en-US" sz="4500" dirty="0">
                <a:latin typeface="Arial" panose="020B0604020202020204" pitchFamily="34" charset="0"/>
                <a:ea typeface="Times New Roman" panose="02020603050405020304" pitchFamily="18" charset="0"/>
                <a:cs typeface="Arial" panose="020B0604020202020204" pitchFamily="34" charset="0"/>
              </a:rPr>
              <a:t>or other </a:t>
            </a:r>
            <a:r>
              <a:rPr lang="en-US" sz="4500" dirty="0" smtClean="0">
                <a:latin typeface="Arial" panose="020B0604020202020204" pitchFamily="34" charset="0"/>
                <a:ea typeface="Times New Roman" panose="02020603050405020304" pitchFamily="18" charset="0"/>
                <a:cs typeface="Arial" panose="020B0604020202020204" pitchFamily="34" charset="0"/>
              </a:rPr>
              <a:t>exploitation and retaliation.</a:t>
            </a:r>
            <a:endParaRPr lang="en-US" sz="4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07879" y="1810514"/>
            <a:ext cx="2857500" cy="1514475"/>
          </a:xfrm>
          <a:prstGeom prst="rect">
            <a:avLst/>
          </a:prstGeom>
          <a:solidFill>
            <a:schemeClr val="accent1"/>
          </a:solidFill>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1354" y="5945141"/>
            <a:ext cx="609600" cy="609600"/>
          </a:xfrm>
          <a:prstGeom prst="rect">
            <a:avLst/>
          </a:prstGeom>
        </p:spPr>
      </p:pic>
    </p:spTree>
    <p:extLst>
      <p:ext uri="{BB962C8B-B14F-4D97-AF65-F5344CB8AC3E}">
        <p14:creationId xmlns:p14="http://schemas.microsoft.com/office/powerpoint/2010/main" val="157232916"/>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462" y="1407161"/>
            <a:ext cx="8229600"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To control your personal money and </a:t>
            </a:r>
          </a:p>
          <a:p>
            <a:r>
              <a:rPr lang="en-US" sz="2400" dirty="0" smtClean="0"/>
              <a:t>have a job to make money.</a:t>
            </a:r>
          </a:p>
          <a:p>
            <a:endParaRPr lang="en-US" sz="2400" dirty="0" smtClean="0"/>
          </a:p>
          <a:p>
            <a:endParaRPr lang="en-US" sz="2400" dirty="0"/>
          </a:p>
          <a:p>
            <a:endParaRPr lang="en-US" sz="2400" dirty="0" smtClean="0"/>
          </a:p>
          <a:p>
            <a:endParaRPr lang="en-US" sz="2400" dirty="0" smtClean="0"/>
          </a:p>
          <a:p>
            <a:endParaRPr lang="en-US" sz="2400" dirty="0"/>
          </a:p>
          <a:p>
            <a:endParaRPr lang="en-US" sz="2400" dirty="0"/>
          </a:p>
          <a:p>
            <a:pPr marL="342900" indent="-342900">
              <a:buFont typeface="Arial" panose="020B0604020202020204" pitchFamily="34" charset="0"/>
              <a:buChar char="•"/>
            </a:pPr>
            <a:r>
              <a:rPr lang="en-US" sz="2400" dirty="0" smtClean="0"/>
              <a:t>To have privacy and talk to who you </a:t>
            </a:r>
          </a:p>
          <a:p>
            <a:r>
              <a:rPr lang="en-US" sz="2400" dirty="0" smtClean="0"/>
              <a:t>want to privately and have your information </a:t>
            </a:r>
          </a:p>
          <a:p>
            <a:r>
              <a:rPr lang="en-US" sz="2400" dirty="0" smtClean="0"/>
              <a:t>kept private.</a:t>
            </a:r>
          </a:p>
          <a:p>
            <a:endParaRPr lang="en-US" dirty="0"/>
          </a:p>
          <a:p>
            <a:endParaRPr lang="en-US"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dirty="0" smtClean="0"/>
              <a:t>You Have The Right</a:t>
            </a:r>
            <a:endParaRPr lang="en-US" kern="0" dirty="0"/>
          </a:p>
        </p:txBody>
      </p:sp>
      <p:pic>
        <p:nvPicPr>
          <p:cNvPr id="4" name="Picture 3" descr="S.H.I.E.L.D.-themed RFID-shielding wallet / Boing Bo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382" y="1143000"/>
            <a:ext cx="1600200" cy="1600200"/>
          </a:xfrm>
          <a:prstGeom prst="rect">
            <a:avLst/>
          </a:prstGeom>
        </p:spPr>
      </p:pic>
      <p:pic>
        <p:nvPicPr>
          <p:cNvPr id="5" name="Picture 4" descr="Quick News: What’s going on… | Watch Your Life and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88" y="2473560"/>
            <a:ext cx="1918208" cy="1438656"/>
          </a:xfrm>
          <a:prstGeom prst="rect">
            <a:avLst/>
          </a:prstGeom>
        </p:spPr>
      </p:pic>
      <p:pic>
        <p:nvPicPr>
          <p:cNvPr id="6" name="Picture 5" descr="Confidential Email - Extreme Ancestr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5181600"/>
            <a:ext cx="1828800" cy="1371600"/>
          </a:xfrm>
          <a:prstGeom prst="rect">
            <a:avLst/>
          </a:prstGeom>
        </p:spPr>
      </p:pic>
      <p:sp>
        <p:nvSpPr>
          <p:cNvPr id="7" name="Rectangle 6"/>
          <p:cNvSpPr/>
          <p:nvPr/>
        </p:nvSpPr>
        <p:spPr>
          <a:xfrm>
            <a:off x="2362200" y="2745989"/>
            <a:ext cx="6006592" cy="830997"/>
          </a:xfrm>
          <a:prstGeom prst="rect">
            <a:avLst/>
          </a:prstGeom>
        </p:spPr>
        <p:txBody>
          <a:bodyPr wrap="square">
            <a:spAutoFit/>
          </a:bodyPr>
          <a:lstStyle/>
          <a:p>
            <a:pPr marL="342900" indent="-342900">
              <a:buFont typeface="Arial" panose="020B0604020202020204" pitchFamily="34" charset="0"/>
              <a:buChar char="•"/>
            </a:pPr>
            <a:r>
              <a:rPr lang="en-US" sz="2400" dirty="0" smtClean="0"/>
              <a:t>To keep </a:t>
            </a:r>
            <a:r>
              <a:rPr lang="en-US" sz="2400" dirty="0"/>
              <a:t>things of your own and see </a:t>
            </a:r>
          </a:p>
          <a:p>
            <a:r>
              <a:rPr lang="en-US" sz="2400" dirty="0"/>
              <a:t>current news and media.</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2782" y="6029871"/>
            <a:ext cx="609600" cy="609600"/>
          </a:xfrm>
          <a:prstGeom prst="rect">
            <a:avLst/>
          </a:prstGeom>
        </p:spPr>
      </p:pic>
    </p:spTree>
    <p:extLst>
      <p:ext uri="{BB962C8B-B14F-4D97-AF65-F5344CB8AC3E}">
        <p14:creationId xmlns:p14="http://schemas.microsoft.com/office/powerpoint/2010/main" val="2375190564"/>
      </p:ext>
    </p:extLst>
  </p:cSld>
  <p:clrMapOvr>
    <a:masterClrMapping/>
  </p:clrMapOvr>
  <mc:AlternateContent xmlns:mc="http://schemas.openxmlformats.org/markup-compatibility/2006" xmlns:p14="http://schemas.microsoft.com/office/powerpoint/2010/main">
    <mc:Choice Requires="p14">
      <p:transition spd="slow" p14:dur="2000" advTm="17217"/>
    </mc:Choice>
    <mc:Fallback xmlns="">
      <p:transition spd="slow" advTm="1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5" objId="9"/>
        <p14:stopEvt time="17077" objId="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6096000"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choose </a:t>
            </a:r>
            <a:r>
              <a:rPr lang="en-US" sz="2400" dirty="0"/>
              <a:t>where and with whom you want to live.</a:t>
            </a:r>
          </a:p>
          <a:p>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304800" y="5334000"/>
            <a:ext cx="7010400" cy="830997"/>
          </a:xfrm>
          <a:prstGeom prst="rect">
            <a:avLst/>
          </a:prstGeom>
        </p:spPr>
        <p:txBody>
          <a:bodyPr wrap="square">
            <a:spAutoFit/>
          </a:bodyPr>
          <a:lstStyle/>
          <a:p>
            <a:pPr marL="285750" indent="-285750">
              <a:buFont typeface="Arial" panose="020B0604020202020204" pitchFamily="34" charset="0"/>
              <a:buChar char="•"/>
            </a:pPr>
            <a:r>
              <a:rPr lang="en-US" sz="2400" dirty="0" smtClean="0"/>
              <a:t>To attend </a:t>
            </a:r>
            <a:r>
              <a:rPr lang="en-US" sz="2400" dirty="0"/>
              <a:t>a place of worship of your choice, if you choose to do so.</a:t>
            </a:r>
          </a:p>
        </p:txBody>
      </p:sp>
      <p:sp>
        <p:nvSpPr>
          <p:cNvPr id="5" name="Rectangle 4"/>
          <p:cNvSpPr/>
          <p:nvPr/>
        </p:nvSpPr>
        <p:spPr>
          <a:xfrm>
            <a:off x="3504949" y="3427144"/>
            <a:ext cx="5486902"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be </a:t>
            </a:r>
            <a:r>
              <a:rPr lang="en-US" sz="2400" dirty="0"/>
              <a:t>a part of the </a:t>
            </a:r>
            <a:r>
              <a:rPr lang="en-US" sz="2400" dirty="0" smtClean="0"/>
              <a:t>community and </a:t>
            </a:r>
            <a:r>
              <a:rPr lang="en-US" sz="2400" dirty="0"/>
              <a:t>participate in activities with </a:t>
            </a:r>
            <a:r>
              <a:rPr lang="en-US" sz="2400" dirty="0" smtClean="0"/>
              <a:t>people </a:t>
            </a:r>
            <a:r>
              <a:rPr lang="en-US" sz="2400" dirty="0"/>
              <a:t>you choose.</a:t>
            </a:r>
          </a:p>
        </p:txBody>
      </p:sp>
      <p:pic>
        <p:nvPicPr>
          <p:cNvPr id="6" name="Picture 5" descr="Just the roommates 1 | Dave Gingrich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084811"/>
            <a:ext cx="2891444" cy="2066931"/>
          </a:xfrm>
          <a:prstGeom prst="rect">
            <a:avLst/>
          </a:prstGeom>
        </p:spPr>
      </p:pic>
      <p:pic>
        <p:nvPicPr>
          <p:cNvPr id="8" name="Picture 7" descr="File:U.S. Sailors assigned to the Fleet Activities Sasebo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816836"/>
            <a:ext cx="3200400" cy="2125805"/>
          </a:xfrm>
          <a:prstGeom prst="rect">
            <a:avLst/>
          </a:prstGeom>
        </p:spPr>
      </p:pic>
      <p:pic>
        <p:nvPicPr>
          <p:cNvPr id="9" name="Picture 8" descr="Family: Blood and Spirit – Believer's Brai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5168473"/>
            <a:ext cx="1572699" cy="116205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6025723"/>
            <a:ext cx="609600" cy="609600"/>
          </a:xfrm>
          <a:prstGeom prst="rect">
            <a:avLst/>
          </a:prstGeom>
        </p:spPr>
      </p:pic>
    </p:spTree>
    <p:extLst>
      <p:ext uri="{BB962C8B-B14F-4D97-AF65-F5344CB8AC3E}">
        <p14:creationId xmlns:p14="http://schemas.microsoft.com/office/powerpoint/2010/main" val="1591066241"/>
      </p:ext>
    </p:extLst>
  </p:cSld>
  <p:clrMapOvr>
    <a:masterClrMapping/>
  </p:clrMapOvr>
  <mc:AlternateContent xmlns:mc="http://schemas.openxmlformats.org/markup-compatibility/2006" xmlns:p14="http://schemas.microsoft.com/office/powerpoint/2010/main">
    <mc:Choice Requires="p14">
      <p:transition spd="slow" p14:dur="2000" advTm="13083"/>
    </mc:Choice>
    <mc:Fallback xmlns="">
      <p:transition spd="slow" advTm="1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4" objId="7"/>
        <p14:stopEvt time="13083"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725" y="1380412"/>
            <a:ext cx="8534400" cy="830997"/>
          </a:xfrm>
          <a:prstGeom prst="rect">
            <a:avLst/>
          </a:prstGeom>
        </p:spPr>
        <p:txBody>
          <a:bodyPr wrap="square">
            <a:spAutoFit/>
          </a:bodyPr>
          <a:lstStyle/>
          <a:p>
            <a:r>
              <a:rPr lang="en-US" sz="2400" dirty="0" smtClean="0"/>
              <a:t>To go </a:t>
            </a:r>
            <a:r>
              <a:rPr lang="en-US" sz="2400" dirty="0"/>
              <a:t>to the doctor or hospital </a:t>
            </a:r>
            <a:endParaRPr lang="en-US" sz="2400" dirty="0" smtClean="0"/>
          </a:p>
          <a:p>
            <a:r>
              <a:rPr lang="en-US" sz="2400" dirty="0" smtClean="0"/>
              <a:t>when </a:t>
            </a:r>
            <a:r>
              <a:rPr lang="en-US" sz="2400" dirty="0"/>
              <a:t>you need to</a:t>
            </a:r>
            <a:r>
              <a:rPr lang="en-US" sz="2400" dirty="0" smtClean="0"/>
              <a:t>.</a:t>
            </a:r>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192500" y="5249496"/>
            <a:ext cx="6396643" cy="1200329"/>
          </a:xfrm>
          <a:prstGeom prst="rect">
            <a:avLst/>
          </a:prstGeom>
        </p:spPr>
        <p:txBody>
          <a:bodyPr wrap="square">
            <a:spAutoFit/>
          </a:bodyPr>
          <a:lstStyle/>
          <a:p>
            <a:r>
              <a:rPr lang="en-US" sz="2400" dirty="0" smtClean="0"/>
              <a:t>To receive </a:t>
            </a:r>
            <a:r>
              <a:rPr lang="en-US" sz="2400" dirty="0"/>
              <a:t>rules, policies and information about you in a way you can understand. </a:t>
            </a:r>
          </a:p>
        </p:txBody>
      </p:sp>
      <p:sp>
        <p:nvSpPr>
          <p:cNvPr id="5" name="Rectangle 4"/>
          <p:cNvSpPr/>
          <p:nvPr/>
        </p:nvSpPr>
        <p:spPr>
          <a:xfrm>
            <a:off x="3733800" y="2821230"/>
            <a:ext cx="5105400" cy="1938992"/>
          </a:xfrm>
          <a:prstGeom prst="rect">
            <a:avLst/>
          </a:prstGeom>
        </p:spPr>
        <p:txBody>
          <a:bodyPr wrap="square">
            <a:spAutoFit/>
          </a:bodyPr>
          <a:lstStyle/>
          <a:p>
            <a:r>
              <a:rPr lang="en-US" sz="2400" dirty="0" smtClean="0"/>
              <a:t>To lead/participate </a:t>
            </a:r>
            <a:r>
              <a:rPr lang="en-US" sz="2400" dirty="0"/>
              <a:t>in your plan meeting and invite those who are important to you &amp; have your plan clearly explained to you.</a:t>
            </a:r>
          </a:p>
        </p:txBody>
      </p:sp>
      <p:pic>
        <p:nvPicPr>
          <p:cNvPr id="7" name="Picture 6" descr="Simple Tips to Build your Network - Whiz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0377"/>
            <a:ext cx="3809999" cy="2414587"/>
          </a:xfrm>
          <a:prstGeom prst="rect">
            <a:avLst/>
          </a:prstGeom>
        </p:spPr>
      </p:pic>
      <p:pic>
        <p:nvPicPr>
          <p:cNvPr id="9" name="Picture 8" descr="How to Create an Audiobook PDF Companion Document for ACX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307" y="4710378"/>
            <a:ext cx="2100262" cy="2100262"/>
          </a:xfrm>
          <a:prstGeom prst="rect">
            <a:avLst/>
          </a:prstGeom>
        </p:spPr>
      </p:pic>
      <p:pic>
        <p:nvPicPr>
          <p:cNvPr id="10" name="Picture 9" descr="File:Doctor takes blood pressure.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638" y="1170312"/>
            <a:ext cx="2209800" cy="1473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2629" y="6201040"/>
            <a:ext cx="609600" cy="609600"/>
          </a:xfrm>
          <a:prstGeom prst="rect">
            <a:avLst/>
          </a:prstGeom>
        </p:spPr>
      </p:pic>
    </p:spTree>
    <p:extLst>
      <p:ext uri="{BB962C8B-B14F-4D97-AF65-F5344CB8AC3E}">
        <p14:creationId xmlns:p14="http://schemas.microsoft.com/office/powerpoint/2010/main" val="2279973538"/>
      </p:ext>
    </p:extLst>
  </p:cSld>
  <p:clrMapOvr>
    <a:masterClrMapping/>
  </p:clrMapOvr>
  <mc:AlternateContent xmlns:mc="http://schemas.openxmlformats.org/markup-compatibility/2006" xmlns:p14="http://schemas.microsoft.com/office/powerpoint/2010/main">
    <mc:Choice Requires="p14">
      <p:transition spd="slow" p14:dur="2000" advTm="17802"/>
    </mc:Choice>
    <mc:Fallback xmlns="">
      <p:transition spd="slow" advTm="1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4" objId="6"/>
        <p14:stopEvt time="17802"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u="sng" dirty="0" smtClean="0"/>
              <a:t>You Have </a:t>
            </a:r>
            <a:r>
              <a:rPr lang="en-US" u="sng" dirty="0"/>
              <a:t>T</a:t>
            </a:r>
            <a:r>
              <a:rPr lang="en-US" u="sng" dirty="0" smtClean="0"/>
              <a:t>he Right To</a:t>
            </a:r>
            <a:r>
              <a:rPr lang="en-US" dirty="0" smtClean="0"/>
              <a:t> </a:t>
            </a:r>
          </a:p>
        </p:txBody>
      </p:sp>
      <p:sp>
        <p:nvSpPr>
          <p:cNvPr id="26627" name="Rectangle 3"/>
          <p:cNvSpPr>
            <a:spLocks noGrp="1" noChangeArrowheads="1"/>
          </p:cNvSpPr>
          <p:nvPr>
            <p:ph type="body" idx="1"/>
          </p:nvPr>
        </p:nvSpPr>
        <p:spPr/>
        <p:txBody>
          <a:bodyPr/>
          <a:lstStyle/>
          <a:p>
            <a:pPr algn="ctr" eaLnBrk="1" hangingPunct="1">
              <a:buFont typeface="Wingdings" pitchFamily="2" charset="2"/>
              <a:buNone/>
              <a:defRPr/>
            </a:pPr>
            <a:r>
              <a:rPr lang="en-US" dirty="0" smtClean="0"/>
              <a:t>Have choices of who supports you and to </a:t>
            </a:r>
          </a:p>
          <a:p>
            <a:pPr algn="ctr" eaLnBrk="1" hangingPunct="1">
              <a:buFont typeface="Wingdings" pitchFamily="2" charset="2"/>
              <a:buNone/>
              <a:defRPr/>
            </a:pPr>
            <a:r>
              <a:rPr lang="en-US" dirty="0" smtClean="0"/>
              <a:t>Say “Yes” or “No” to Services </a:t>
            </a:r>
          </a:p>
        </p:txBody>
      </p:sp>
      <p:pic>
        <p:nvPicPr>
          <p:cNvPr id="14340" name="Picture 4" descr="MCBS01886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4060031"/>
            <a:ext cx="241617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BS01884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030200"/>
            <a:ext cx="23177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1825" y="6054263"/>
            <a:ext cx="609600" cy="609600"/>
          </a:xfrm>
          <a:prstGeom prst="rect">
            <a:avLst/>
          </a:prstGeom>
        </p:spPr>
      </p:pic>
    </p:spTree>
    <p:extLst>
      <p:ext uri="{BB962C8B-B14F-4D97-AF65-F5344CB8AC3E}">
        <p14:creationId xmlns:p14="http://schemas.microsoft.com/office/powerpoint/2010/main" val="3429809687"/>
      </p:ext>
    </p:extLst>
  </p:cSld>
  <p:clrMapOvr>
    <a:masterClrMapping/>
  </p:clrMapOvr>
  <p:transition advTm="6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 objId="2"/>
        <p14:stopEvt time="6770"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850009" y="1312340"/>
            <a:ext cx="6574946" cy="1447800"/>
          </a:xfrm>
        </p:spPr>
        <p:txBody>
          <a:bodyPr/>
          <a:lstStyle/>
          <a:p>
            <a:pPr marL="0" indent="0">
              <a:buNone/>
            </a:pPr>
            <a:r>
              <a:rPr lang="en-US" sz="2400" dirty="0" smtClean="0">
                <a:effectLst/>
              </a:rPr>
              <a:t>To say NO to being part of any study, experiment or medical treatment. </a:t>
            </a:r>
          </a:p>
          <a:p>
            <a:pPr marL="0" indent="0">
              <a:buNone/>
            </a:pPr>
            <a:endParaRPr lang="en-US" sz="2800" dirty="0" smtClean="0"/>
          </a:p>
          <a:p>
            <a:pPr marL="0" indent="0">
              <a:buNone/>
            </a:pPr>
            <a:endParaRPr lang="en-US" sz="2800" b="1" dirty="0" smtClean="0"/>
          </a:p>
        </p:txBody>
      </p:sp>
      <p:sp>
        <p:nvSpPr>
          <p:cNvPr id="4" name="Rectangle 3"/>
          <p:cNvSpPr/>
          <p:nvPr/>
        </p:nvSpPr>
        <p:spPr>
          <a:xfrm>
            <a:off x="533400" y="5257800"/>
            <a:ext cx="5562600" cy="1200329"/>
          </a:xfrm>
          <a:prstGeom prst="rect">
            <a:avLst/>
          </a:prstGeom>
        </p:spPr>
        <p:txBody>
          <a:bodyPr wrap="square">
            <a:spAutoFit/>
          </a:bodyPr>
          <a:lstStyle/>
          <a:p>
            <a:r>
              <a:rPr lang="en-US" sz="2400" dirty="0"/>
              <a:t>To have a person </a:t>
            </a:r>
            <a:r>
              <a:rPr lang="en-US" sz="2400" dirty="0" smtClean="0"/>
              <a:t>who does not work for our agency decide </a:t>
            </a:r>
            <a:r>
              <a:rPr lang="en-US" sz="2400" dirty="0"/>
              <a:t>if we are complying with your rights. </a:t>
            </a:r>
          </a:p>
        </p:txBody>
      </p:sp>
      <p:sp>
        <p:nvSpPr>
          <p:cNvPr id="6" name="Rectangle 5"/>
          <p:cNvSpPr/>
          <p:nvPr/>
        </p:nvSpPr>
        <p:spPr>
          <a:xfrm>
            <a:off x="3340100" y="3174745"/>
            <a:ext cx="5313449" cy="1200329"/>
          </a:xfrm>
          <a:prstGeom prst="rect">
            <a:avLst/>
          </a:prstGeom>
        </p:spPr>
        <p:txBody>
          <a:bodyPr wrap="square">
            <a:spAutoFit/>
          </a:bodyPr>
          <a:lstStyle/>
          <a:p>
            <a:r>
              <a:rPr lang="en-US" sz="2400" dirty="0"/>
              <a:t>To choose someone to help you make decisions or act on your behalf. </a:t>
            </a:r>
          </a:p>
        </p:txBody>
      </p:sp>
      <p:pic>
        <p:nvPicPr>
          <p:cNvPr id="7" name="Picture 6" descr="Dr. Miguel Colom web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197" y="1219200"/>
            <a:ext cx="1628775" cy="1634080"/>
          </a:xfrm>
          <a:prstGeom prst="rect">
            <a:avLst/>
          </a:prstGeom>
        </p:spPr>
      </p:pic>
      <p:sp>
        <p:nvSpPr>
          <p:cNvPr id="8" name="Oval 7"/>
          <p:cNvSpPr/>
          <p:nvPr/>
        </p:nvSpPr>
        <p:spPr>
          <a:xfrm>
            <a:off x="6858000" y="1080923"/>
            <a:ext cx="1795549" cy="18908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a:off x="7120952" y="1357836"/>
            <a:ext cx="1337248" cy="1225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75+ Free Stock Images 3D Human Character Best Collect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2853280"/>
            <a:ext cx="2120900" cy="2120900"/>
          </a:xfrm>
          <a:prstGeom prst="rect">
            <a:avLst/>
          </a:prstGeom>
        </p:spPr>
      </p:pic>
      <p:pic>
        <p:nvPicPr>
          <p:cNvPr id="12" name="Picture 11" descr="Responsive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324" y="4872580"/>
            <a:ext cx="2544876" cy="1696584"/>
          </a:xfrm>
          <a:prstGeom prst="rect">
            <a:avLst/>
          </a:prstGeom>
        </p:spPr>
      </p:pic>
      <p:sp>
        <p:nvSpPr>
          <p:cNvPr id="13" name="TextBox 12"/>
          <p:cNvSpPr txBox="1"/>
          <p:nvPr/>
        </p:nvSpPr>
        <p:spPr>
          <a:xfrm rot="21293171">
            <a:off x="6642827" y="5873774"/>
            <a:ext cx="1524000" cy="338554"/>
          </a:xfrm>
          <a:prstGeom prst="rect">
            <a:avLst/>
          </a:prstGeom>
          <a:noFill/>
        </p:spPr>
        <p:txBody>
          <a:bodyPr wrap="square" rtlCol="0">
            <a:spAutoFit/>
          </a:bodyPr>
          <a:lstStyle/>
          <a:p>
            <a:r>
              <a:rPr lang="en-US" sz="1600" dirty="0" smtClean="0">
                <a:solidFill>
                  <a:schemeClr val="bg1">
                    <a:lumMod val="10000"/>
                  </a:schemeClr>
                </a:solidFill>
              </a:rPr>
              <a:t>Your Rights</a:t>
            </a:r>
            <a:endParaRPr lang="en-US" sz="1600" dirty="0">
              <a:solidFill>
                <a:schemeClr val="bg1">
                  <a:lumMod val="10000"/>
                </a:schemeClr>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8854" y="6153329"/>
            <a:ext cx="609600" cy="609600"/>
          </a:xfrm>
          <a:prstGeom prst="rect">
            <a:avLst/>
          </a:prstGeom>
        </p:spPr>
      </p:pic>
    </p:spTree>
    <p:extLst>
      <p:ext uri="{BB962C8B-B14F-4D97-AF65-F5344CB8AC3E}">
        <p14:creationId xmlns:p14="http://schemas.microsoft.com/office/powerpoint/2010/main" val="256725324"/>
      </p:ext>
    </p:extLst>
  </p:cSld>
  <p:clrMapOvr>
    <a:masterClrMapping/>
  </p:clrMapOvr>
  <mc:AlternateContent xmlns:mc="http://schemas.openxmlformats.org/markup-compatibility/2006" xmlns:p14="http://schemas.microsoft.com/office/powerpoint/2010/main">
    <mc:Choice Requires="p14">
      <p:transition spd="slow" p14:dur="2000" advTm="17221"/>
    </mc:Choice>
    <mc:Fallback xmlns="">
      <p:transition spd="slow" advTm="1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4" objId="9"/>
        <p14:stopEvt time="17221" objId="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7813"/>
            <a:ext cx="8229600" cy="714375"/>
          </a:xfrm>
        </p:spPr>
        <p:txBody>
          <a:bodyPr/>
          <a:lstStyle/>
          <a:p>
            <a:pPr eaLnBrk="1" hangingPunct="1">
              <a:defRPr/>
            </a:pPr>
            <a:r>
              <a:rPr lang="en-US" dirty="0" smtClean="0">
                <a:solidFill>
                  <a:srgbClr val="7030A0"/>
                </a:solidFill>
              </a:rPr>
              <a:t>About Community Opportunities</a:t>
            </a:r>
          </a:p>
        </p:txBody>
      </p:sp>
      <p:sp>
        <p:nvSpPr>
          <p:cNvPr id="47107" name="Rectangle 3"/>
          <p:cNvSpPr>
            <a:spLocks noGrp="1" noChangeArrowheads="1"/>
          </p:cNvSpPr>
          <p:nvPr>
            <p:ph type="body" idx="1"/>
          </p:nvPr>
        </p:nvSpPr>
        <p:spPr>
          <a:xfrm>
            <a:off x="457200" y="1395412"/>
            <a:ext cx="8229600" cy="3886200"/>
          </a:xfrm>
        </p:spPr>
        <p:txBody>
          <a:bodyPr/>
          <a:lstStyle/>
          <a:p>
            <a:pPr algn="ctr" eaLnBrk="1" hangingPunct="1">
              <a:buFont typeface="Wingdings" pitchFamily="2" charset="2"/>
              <a:buNone/>
              <a:defRPr/>
            </a:pPr>
            <a:r>
              <a:rPr lang="en-US" sz="3500" dirty="0" smtClean="0"/>
              <a:t>Community Opportunities is a local agency who helps people, </a:t>
            </a:r>
          </a:p>
          <a:p>
            <a:pPr algn="ctr" eaLnBrk="1" hangingPunct="1">
              <a:buFont typeface="Wingdings" pitchFamily="2" charset="2"/>
              <a:buNone/>
              <a:defRPr/>
            </a:pPr>
            <a:r>
              <a:rPr lang="en-US" sz="3500" dirty="0" smtClean="0"/>
              <a:t>living in Lincoln County, who have developmental disabilities </a:t>
            </a:r>
          </a:p>
          <a:p>
            <a:pPr algn="ctr" eaLnBrk="1" hangingPunct="1">
              <a:buFont typeface="Wingdings" pitchFamily="2" charset="2"/>
              <a:buNone/>
              <a:defRPr/>
            </a:pPr>
            <a:r>
              <a:rPr lang="en-US" sz="3500" dirty="0" smtClean="0"/>
              <a:t>(such as autism, cerebral palsy </a:t>
            </a:r>
          </a:p>
          <a:p>
            <a:pPr algn="ctr" eaLnBrk="1" hangingPunct="1">
              <a:buFont typeface="Wingdings" pitchFamily="2" charset="2"/>
              <a:buNone/>
              <a:defRPr/>
            </a:pPr>
            <a:r>
              <a:rPr lang="en-US" sz="3500" dirty="0" smtClean="0"/>
              <a:t>and mental retardation).</a:t>
            </a:r>
          </a:p>
          <a:p>
            <a:pPr algn="ctr" eaLnBrk="1" hangingPunct="1">
              <a:buFont typeface="Wingdings" pitchFamily="2" charset="2"/>
              <a:buNone/>
              <a:defRPr/>
            </a:pPr>
            <a:endParaRPr lang="en-US" sz="3500" dirty="0" smtClean="0"/>
          </a:p>
          <a:p>
            <a:pPr algn="ctr" eaLnBrk="1" hangingPunct="1">
              <a:buFont typeface="Wingdings" pitchFamily="2" charset="2"/>
              <a:buNone/>
              <a:defRPr/>
            </a:pPr>
            <a:endParaRPr lang="en-US" sz="3500" dirty="0" smtClean="0"/>
          </a:p>
        </p:txBody>
      </p:sp>
      <p:pic>
        <p:nvPicPr>
          <p:cNvPr id="4100" name="Picture 4" descr="MCj008875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831" y="5281612"/>
            <a:ext cx="18002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MCj0088748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2643" y="5065222"/>
            <a:ext cx="1468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MCHM00198_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4648200"/>
            <a:ext cx="14176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4866437"/>
            <a:ext cx="1828800" cy="1762963"/>
          </a:xfrm>
          <a:prstGeom prst="ellipse">
            <a:avLst/>
          </a:prstGeom>
          <a:ln>
            <a:noFill/>
          </a:ln>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02782" y="6048375"/>
            <a:ext cx="609600" cy="609600"/>
          </a:xfrm>
          <a:prstGeom prst="rect">
            <a:avLst/>
          </a:prstGeom>
        </p:spPr>
      </p:pic>
    </p:spTree>
    <p:extLst>
      <p:ext uri="{BB962C8B-B14F-4D97-AF65-F5344CB8AC3E}">
        <p14:creationId xmlns:p14="http://schemas.microsoft.com/office/powerpoint/2010/main" val="3274187211"/>
      </p:ext>
    </p:extLst>
  </p:cSld>
  <p:clrMapOvr>
    <a:masterClrMapping/>
  </p:clrMapOvr>
  <p:transition advTm="13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 objId="2"/>
        <p14:stopEvt time="13047"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a:t>
            </a:r>
            <a:r>
              <a:rPr lang="en-US" dirty="0"/>
              <a:t>T</a:t>
            </a:r>
            <a:r>
              <a:rPr lang="en-US" dirty="0" smtClean="0"/>
              <a:t>he Right:</a:t>
            </a:r>
            <a:endParaRPr lang="en-US" dirty="0"/>
          </a:p>
        </p:txBody>
      </p:sp>
      <p:sp>
        <p:nvSpPr>
          <p:cNvPr id="3" name="Content Placeholder 2"/>
          <p:cNvSpPr>
            <a:spLocks noGrp="1"/>
          </p:cNvSpPr>
          <p:nvPr>
            <p:ph idx="1"/>
          </p:nvPr>
        </p:nvSpPr>
        <p:spPr>
          <a:xfrm>
            <a:off x="2819400" y="1631845"/>
            <a:ext cx="6096000" cy="1828800"/>
          </a:xfrm>
        </p:spPr>
        <p:txBody>
          <a:bodyPr/>
          <a:lstStyle/>
          <a:p>
            <a:pPr marL="0" indent="0">
              <a:buNone/>
            </a:pPr>
            <a:r>
              <a:rPr lang="en-US" sz="2400" dirty="0" smtClean="0">
                <a:effectLst/>
              </a:rPr>
              <a:t>To be free from people hitting you, hurting you, yelling at you, saying hurtful things or restricting your movement.</a:t>
            </a:r>
          </a:p>
          <a:p>
            <a:pPr marL="0" indent="0">
              <a:buNone/>
            </a:pPr>
            <a:endParaRPr lang="en-US" dirty="0" smtClean="0"/>
          </a:p>
        </p:txBody>
      </p:sp>
      <p:sp>
        <p:nvSpPr>
          <p:cNvPr id="4" name="Rectangle 3"/>
          <p:cNvSpPr/>
          <p:nvPr/>
        </p:nvSpPr>
        <p:spPr>
          <a:xfrm>
            <a:off x="279955" y="4495800"/>
            <a:ext cx="6629400" cy="1200329"/>
          </a:xfrm>
          <a:prstGeom prst="rect">
            <a:avLst/>
          </a:prstGeom>
        </p:spPr>
        <p:txBody>
          <a:bodyPr wrap="square">
            <a:spAutoFit/>
          </a:bodyPr>
          <a:lstStyle/>
          <a:p>
            <a:r>
              <a:rPr lang="en-US" sz="2400" dirty="0"/>
              <a:t>To be treated with respect at all times and </a:t>
            </a:r>
            <a:r>
              <a:rPr lang="en-US" sz="2400" dirty="0" smtClean="0"/>
              <a:t>to be treated </a:t>
            </a:r>
            <a:r>
              <a:rPr lang="en-US" sz="2400" dirty="0"/>
              <a:t>like everyone else under </a:t>
            </a:r>
            <a:r>
              <a:rPr lang="en-US" sz="2400" dirty="0" smtClean="0"/>
              <a:t>the </a:t>
            </a:r>
            <a:r>
              <a:rPr lang="en-US" sz="2400" dirty="0"/>
              <a:t>law.</a:t>
            </a:r>
          </a:p>
        </p:txBody>
      </p:sp>
      <p:pic>
        <p:nvPicPr>
          <p:cNvPr id="5" name="Picture 4" descr="The Devine Write: December 20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50" y="1442576"/>
            <a:ext cx="2392586" cy="1714998"/>
          </a:xfrm>
          <a:prstGeom prst="rect">
            <a:avLst/>
          </a:prstGeom>
        </p:spPr>
      </p:pic>
      <p:sp>
        <p:nvSpPr>
          <p:cNvPr id="6" name="Oval 5"/>
          <p:cNvSpPr/>
          <p:nvPr/>
        </p:nvSpPr>
        <p:spPr>
          <a:xfrm>
            <a:off x="309050" y="1219200"/>
            <a:ext cx="243415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1"/>
            <a:endCxn id="6" idx="5"/>
          </p:cNvCxnSpPr>
          <p:nvPr/>
        </p:nvCxnSpPr>
        <p:spPr>
          <a:xfrm>
            <a:off x="665523" y="1576295"/>
            <a:ext cx="1721204" cy="1724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Skalduggery » 2010 » July »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017" y="4930834"/>
            <a:ext cx="2867056" cy="190499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9640" y="6226233"/>
            <a:ext cx="609600" cy="609600"/>
          </a:xfrm>
          <a:prstGeom prst="rect">
            <a:avLst/>
          </a:prstGeom>
        </p:spPr>
      </p:pic>
    </p:spTree>
    <p:extLst>
      <p:ext uri="{BB962C8B-B14F-4D97-AF65-F5344CB8AC3E}">
        <p14:creationId xmlns:p14="http://schemas.microsoft.com/office/powerpoint/2010/main" val="2990430266"/>
      </p:ext>
    </p:extLst>
  </p:cSld>
  <p:clrMapOvr>
    <a:masterClrMapping/>
  </p:clrMapOvr>
  <mc:AlternateContent xmlns:mc="http://schemas.openxmlformats.org/markup-compatibility/2006" xmlns:p14="http://schemas.microsoft.com/office/powerpoint/2010/main">
    <mc:Choice Requires="p14">
      <p:transition spd="slow" p14:dur="2000" advTm="14965"/>
    </mc:Choice>
    <mc:Fallback xmlns="">
      <p:transition spd="slow" advTm="1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3" objId="7"/>
        <p14:stopEvt time="14965" objId="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Formal vs Informal Complaint</a:t>
            </a:r>
            <a:endParaRPr lang="en-US" kern="0" dirty="0"/>
          </a:p>
        </p:txBody>
      </p:sp>
      <p:sp>
        <p:nvSpPr>
          <p:cNvPr id="3" name="Rectangle 2"/>
          <p:cNvSpPr/>
          <p:nvPr/>
        </p:nvSpPr>
        <p:spPr>
          <a:xfrm>
            <a:off x="484909" y="1119501"/>
            <a:ext cx="8305800" cy="5724644"/>
          </a:xfrm>
          <a:prstGeom prst="rect">
            <a:avLst/>
          </a:prstGeom>
        </p:spPr>
        <p:txBody>
          <a:bodyPr wrap="square">
            <a:spAutoFit/>
          </a:bodyPr>
          <a:lstStyle/>
          <a:p>
            <a:r>
              <a:rPr lang="en-US" sz="2000" b="1" dirty="0"/>
              <a:t>What's the difference between a formal and an informal </a:t>
            </a:r>
            <a:endParaRPr lang="en-US" sz="2000" b="1" dirty="0" smtClean="0"/>
          </a:p>
          <a:p>
            <a:r>
              <a:rPr lang="en-US" sz="2000" b="1" dirty="0" smtClean="0"/>
              <a:t>complaint</a:t>
            </a:r>
            <a:r>
              <a:rPr lang="en-US" sz="2000" b="1" dirty="0"/>
              <a:t>?</a:t>
            </a:r>
          </a:p>
          <a:p>
            <a:endParaRPr lang="en-US" sz="2000" dirty="0" smtClean="0"/>
          </a:p>
          <a:p>
            <a:r>
              <a:rPr lang="en-US" sz="1900" dirty="0" smtClean="0"/>
              <a:t>An </a:t>
            </a:r>
            <a:r>
              <a:rPr lang="en-US" sz="1900" dirty="0"/>
              <a:t>informal </a:t>
            </a:r>
            <a:r>
              <a:rPr lang="en-US" sz="1900" dirty="0" smtClean="0"/>
              <a:t>complaint is different from a formal complaint/grievance in how it is processed; however, resolution is the goal for each. An informal complaint is generally resolved through discussion and </a:t>
            </a:r>
            <a:r>
              <a:rPr lang="en-US" sz="1900" dirty="0"/>
              <a:t>should always be attempted before moving into the formal </a:t>
            </a:r>
            <a:r>
              <a:rPr lang="en-US" sz="1900" dirty="0" smtClean="0"/>
              <a:t>complaint/grievance process</a:t>
            </a:r>
            <a:r>
              <a:rPr lang="en-US" sz="1900" dirty="0"/>
              <a:t>. </a:t>
            </a:r>
            <a:endParaRPr lang="en-US" sz="1900" dirty="0" smtClean="0"/>
          </a:p>
          <a:p>
            <a:endParaRPr lang="en-US" sz="1900" dirty="0" smtClean="0"/>
          </a:p>
          <a:p>
            <a:r>
              <a:rPr lang="en-US" sz="1900" dirty="0" smtClean="0"/>
              <a:t>You </a:t>
            </a:r>
            <a:r>
              <a:rPr lang="en-US" sz="1900" dirty="0"/>
              <a:t>can make an informal complaint to </a:t>
            </a:r>
            <a:r>
              <a:rPr lang="en-US" sz="1900" dirty="0" smtClean="0"/>
              <a:t>the Director of the department you receive services (your support staff can assist you if needed). If you do not feel like your issue is resolved after making an informal complaint, you can make a formal complaint.</a:t>
            </a:r>
          </a:p>
          <a:p>
            <a:endParaRPr lang="en-US" sz="1900" dirty="0"/>
          </a:p>
          <a:p>
            <a:r>
              <a:rPr lang="en-US" sz="1900" dirty="0"/>
              <a:t>The formal complaint process is started </a:t>
            </a:r>
            <a:r>
              <a:rPr lang="en-US" sz="1900" dirty="0" smtClean="0"/>
              <a:t>when you, your guardian or family, completes a Grievance Form. After </a:t>
            </a:r>
            <a:r>
              <a:rPr lang="en-US" sz="1900" dirty="0"/>
              <a:t>this form is processed, </a:t>
            </a:r>
            <a:r>
              <a:rPr lang="en-US" sz="1900" dirty="0" smtClean="0"/>
              <a:t>it</a:t>
            </a:r>
            <a:r>
              <a:rPr lang="en-US" sz="1900" dirty="0"/>
              <a:t> is then </a:t>
            </a:r>
            <a:r>
              <a:rPr lang="en-US" sz="1900" dirty="0" smtClean="0"/>
              <a:t>investigated in </a:t>
            </a:r>
            <a:r>
              <a:rPr lang="en-US" sz="1900" dirty="0"/>
              <a:t>accordance with </a:t>
            </a:r>
            <a:r>
              <a:rPr lang="en-US" sz="1900" dirty="0" smtClean="0"/>
              <a:t>our formal grievance procedure.</a:t>
            </a:r>
            <a:r>
              <a:rPr lang="en-US" sz="1900" dirty="0"/>
              <a:t> </a:t>
            </a:r>
            <a:endParaRPr lang="en-US" sz="1900" dirty="0" smtClean="0"/>
          </a:p>
          <a:p>
            <a:endParaRPr lang="en-US" sz="1900" dirty="0"/>
          </a:p>
          <a:p>
            <a:r>
              <a:rPr lang="en-US" sz="2000" dirty="0">
                <a:solidFill>
                  <a:srgbClr val="7030A0"/>
                </a:solidFill>
              </a:rPr>
              <a:t>You will </a:t>
            </a:r>
            <a:r>
              <a:rPr lang="en-US" sz="2000" b="1" dirty="0">
                <a:solidFill>
                  <a:srgbClr val="7030A0"/>
                </a:solidFill>
              </a:rPr>
              <a:t>not</a:t>
            </a:r>
            <a:r>
              <a:rPr lang="en-US" sz="2000" dirty="0">
                <a:solidFill>
                  <a:srgbClr val="7030A0"/>
                </a:solidFill>
              </a:rPr>
              <a:t> be denied services or supports for making a </a:t>
            </a:r>
            <a:r>
              <a:rPr lang="en-US" sz="2000" dirty="0" smtClean="0">
                <a:solidFill>
                  <a:srgbClr val="7030A0"/>
                </a:solidFill>
              </a:rPr>
              <a:t>complaint or grievance!</a:t>
            </a:r>
            <a:endParaRPr lang="en-US" sz="1900" dirty="0" smtClean="0"/>
          </a:p>
        </p:txBody>
      </p:sp>
      <p:pic>
        <p:nvPicPr>
          <p:cNvPr id="5" name="Picture 4" descr="btyooebtl.jpg [Spanish 3853 Wik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491" y="825356"/>
            <a:ext cx="1447800" cy="108585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3618" y="6096000"/>
            <a:ext cx="609600" cy="609600"/>
          </a:xfrm>
          <a:prstGeom prst="rect">
            <a:avLst/>
          </a:prstGeom>
        </p:spPr>
      </p:pic>
    </p:spTree>
    <p:extLst>
      <p:ext uri="{BB962C8B-B14F-4D97-AF65-F5344CB8AC3E}">
        <p14:creationId xmlns:p14="http://schemas.microsoft.com/office/powerpoint/2010/main" val="2281037556"/>
      </p:ext>
    </p:extLst>
  </p:cSld>
  <p:clrMapOvr>
    <a:masterClrMapping/>
  </p:clrMapOvr>
  <mc:AlternateContent xmlns:mc="http://schemas.openxmlformats.org/markup-compatibility/2006" xmlns:p14="http://schemas.microsoft.com/office/powerpoint/2010/main">
    <mc:Choice Requires="p14">
      <p:transition spd="slow" p14:dur="2000" advTm="47892"/>
    </mc:Choice>
    <mc:Fallback xmlns="">
      <p:transition spd="slow" advTm="4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4"/>
        <p14:stopEvt time="47800"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5300" y="1739506"/>
            <a:ext cx="8229600" cy="3442094"/>
          </a:xfrm>
        </p:spPr>
        <p:txBody>
          <a:bodyPr/>
          <a:lstStyle/>
          <a:p>
            <a:pPr eaLnBrk="1" hangingPunct="1">
              <a:defRPr/>
            </a:pPr>
            <a:r>
              <a:rPr lang="en-US" sz="4000" dirty="0" smtClean="0">
                <a:solidFill>
                  <a:srgbClr val="660066"/>
                </a:solidFill>
              </a:rPr>
              <a:t>We will look into any reported issues or concerns you have with your services or supports and attempt to resolve them quickly</a:t>
            </a:r>
            <a:r>
              <a:rPr lang="en-US" sz="4000" dirty="0">
                <a:solidFill>
                  <a:srgbClr val="660066"/>
                </a:solidFill>
              </a:rPr>
              <a:t>. </a:t>
            </a:r>
            <a:endParaRPr lang="en-US" sz="4000" dirty="0" smtClean="0">
              <a:solidFill>
                <a:srgbClr val="7030A0"/>
              </a:solidFill>
            </a:endParaRPr>
          </a:p>
        </p:txBody>
      </p:sp>
      <p:pic>
        <p:nvPicPr>
          <p:cNvPr id="19460"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02118"/>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62600" y="152400"/>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uthukamalam.com / Verse - கவிதை"/>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959927"/>
            <a:ext cx="2543298" cy="17803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100" y="5981679"/>
            <a:ext cx="609600" cy="609600"/>
          </a:xfrm>
          <a:prstGeom prst="rect">
            <a:avLst/>
          </a:prstGeom>
        </p:spPr>
      </p:pic>
    </p:spTree>
    <p:extLst>
      <p:ext uri="{BB962C8B-B14F-4D97-AF65-F5344CB8AC3E}">
        <p14:creationId xmlns:p14="http://schemas.microsoft.com/office/powerpoint/2010/main" val="617630375"/>
      </p:ext>
    </p:extLst>
  </p:cSld>
  <p:clrMapOvr>
    <a:masterClrMapping/>
  </p:clrMapOvr>
  <p:transition advTm="75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 objId="2"/>
        <p14:stopEvt time="7426"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9216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algn="l" eaLnBrk="1" hangingPunct="1">
              <a:defRPr/>
            </a:pPr>
            <a:r>
              <a:rPr lang="en-US" altLang="en-US" kern="0" dirty="0" smtClean="0"/>
              <a:t>         Abuse &amp; Neglect</a:t>
            </a:r>
          </a:p>
        </p:txBody>
      </p:sp>
      <p:sp>
        <p:nvSpPr>
          <p:cNvPr id="3" name="Rectangle 3"/>
          <p:cNvSpPr txBox="1">
            <a:spLocks noChangeArrowheads="1"/>
          </p:cNvSpPr>
          <p:nvPr/>
        </p:nvSpPr>
        <p:spPr>
          <a:xfrm>
            <a:off x="442823" y="1447800"/>
            <a:ext cx="8610600" cy="5516563"/>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lnSpc>
                <a:spcPct val="90000"/>
              </a:lnSpc>
              <a:buFontTx/>
              <a:buNone/>
              <a:defRPr/>
            </a:pPr>
            <a:r>
              <a:rPr lang="en-US" altLang="en-US" sz="2600" kern="0" dirty="0" smtClean="0"/>
              <a:t>You have the right to not be abused or neglected. </a:t>
            </a:r>
          </a:p>
          <a:p>
            <a:pPr algn="ctr" eaLnBrk="1" hangingPunct="1">
              <a:lnSpc>
                <a:spcPct val="90000"/>
              </a:lnSpc>
              <a:buFontTx/>
              <a:buNone/>
              <a:defRPr/>
            </a:pPr>
            <a:endParaRPr lang="en-US" altLang="en-US" sz="2600" kern="0" dirty="0" smtClean="0"/>
          </a:p>
          <a:p>
            <a:pPr marL="0" indent="0" eaLnBrk="1" hangingPunct="1">
              <a:lnSpc>
                <a:spcPct val="90000"/>
              </a:lnSpc>
              <a:buFont typeface="Wingdings" pitchFamily="2" charset="2"/>
              <a:buNone/>
              <a:defRPr/>
            </a:pPr>
            <a:r>
              <a:rPr lang="en-US" altLang="en-US" sz="2000" dirty="0" smtClean="0">
                <a:effectLst/>
              </a:rPr>
              <a:t>“Abuse” can be someone hurting you (either your body or your feelings, like someone calling you bad names). </a:t>
            </a:r>
          </a:p>
          <a:p>
            <a:pPr marL="0" indent="0" eaLnBrk="1" hangingPunct="1">
              <a:lnSpc>
                <a:spcPct val="90000"/>
              </a:lnSpc>
              <a:buFont typeface="Wingdings" pitchFamily="2" charset="2"/>
              <a:buNone/>
              <a:defRPr/>
            </a:pPr>
            <a:endParaRPr lang="en-US" altLang="en-US" sz="2000" dirty="0" smtClean="0">
              <a:effectLst/>
            </a:endParaRPr>
          </a:p>
          <a:p>
            <a:pPr marL="0" indent="0" eaLnBrk="1" hangingPunct="1">
              <a:lnSpc>
                <a:spcPct val="90000"/>
              </a:lnSpc>
              <a:buFont typeface="Wingdings" pitchFamily="2" charset="2"/>
              <a:buNone/>
              <a:defRPr/>
            </a:pPr>
            <a:r>
              <a:rPr lang="en-US" altLang="en-US" sz="2000" dirty="0" smtClean="0">
                <a:effectLst/>
              </a:rPr>
              <a:t>“Neglect” is not getting the things/attention you need to be healthy and safe.</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If you feel you have been abused, tell the staff or someone else in charge. They will let the right people know. Your staff are required to report any abuse or </a:t>
            </a:r>
            <a:r>
              <a:rPr lang="en-US" altLang="en-US" sz="2000" smtClean="0">
                <a:effectLst/>
              </a:rPr>
              <a:t>neglect they </a:t>
            </a:r>
            <a:r>
              <a:rPr lang="en-US" altLang="en-US" sz="2000" dirty="0" smtClean="0">
                <a:effectLst/>
              </a:rPr>
              <a:t>see or that people report to them. </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We do not tolerate abuse or neglect and will make sure the issue is investigated and resolved as quickly as possible. </a:t>
            </a:r>
          </a:p>
          <a:p>
            <a:pPr marL="0" indent="0" eaLnBrk="1" hangingPunct="1">
              <a:lnSpc>
                <a:spcPct val="90000"/>
              </a:lnSpc>
              <a:buFont typeface="Wingdings" pitchFamily="2" charset="2"/>
              <a:buNone/>
              <a:defRPr/>
            </a:pPr>
            <a:endParaRPr lang="en-US" altLang="en-US" sz="1800" dirty="0">
              <a:effectLst/>
            </a:endParaRPr>
          </a:p>
          <a:p>
            <a:pPr eaLnBrk="1" hangingPunct="1">
              <a:lnSpc>
                <a:spcPct val="90000"/>
              </a:lnSpc>
              <a:buFont typeface="Wingdings" pitchFamily="2" charset="2"/>
              <a:buNone/>
              <a:defRPr/>
            </a:pPr>
            <a:endParaRPr lang="en-US" altLang="en-US" sz="1800" dirty="0" smtClean="0"/>
          </a:p>
          <a:p>
            <a:pPr eaLnBrk="1" hangingPunct="1">
              <a:lnSpc>
                <a:spcPct val="90000"/>
              </a:lnSpc>
              <a:buFontTx/>
              <a:buNone/>
              <a:defRPr/>
            </a:pPr>
            <a:endParaRPr lang="en-US" altLang="en-US" sz="1800" kern="0" dirty="0" smtClean="0"/>
          </a:p>
        </p:txBody>
      </p:sp>
      <p:pic>
        <p:nvPicPr>
          <p:cNvPr id="21508" name="Picture 4" descr="MCj04257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28600"/>
            <a:ext cx="1295400" cy="10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1627760788"/>
      </p:ext>
    </p:extLst>
  </p:cSld>
  <p:clrMapOvr>
    <a:masterClrMapping/>
  </p:clrMapOvr>
  <mc:AlternateContent xmlns:mc="http://schemas.openxmlformats.org/markup-compatibility/2006" xmlns:p14="http://schemas.microsoft.com/office/powerpoint/2010/main">
    <mc:Choice Requires="p14">
      <p:transition spd="slow" p14:dur="2000" advTm="36217"/>
    </mc:Choice>
    <mc:Fallback xmlns="">
      <p:transition spd="slow" advTm="3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4" objId="4"/>
        <p14:stopEvt time="35921"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067800" cy="14478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eaLnBrk="1" hangingPunct="1">
              <a:defRPr/>
            </a:pPr>
            <a:r>
              <a:rPr lang="en-US" altLang="en-US" sz="2400" b="1" kern="0" dirty="0" smtClean="0">
                <a:solidFill>
                  <a:srgbClr val="663300"/>
                </a:solidFill>
              </a:rPr>
              <a:t>We will try to help resolve any concerns you have, but if you feel like your rights are not being respected or you wish to report abuse or neglect you can call:</a:t>
            </a:r>
          </a:p>
        </p:txBody>
      </p:sp>
      <p:sp>
        <p:nvSpPr>
          <p:cNvPr id="3" name="Rectangle 3"/>
          <p:cNvSpPr txBox="1">
            <a:spLocks noChangeArrowheads="1"/>
          </p:cNvSpPr>
          <p:nvPr/>
        </p:nvSpPr>
        <p:spPr>
          <a:xfrm>
            <a:off x="381000" y="1600200"/>
            <a:ext cx="8382000" cy="5257800"/>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buFontTx/>
              <a:buNone/>
              <a:defRPr/>
            </a:pPr>
            <a:r>
              <a:rPr lang="en-US" altLang="en-US" sz="2000" b="1" kern="0" dirty="0" smtClean="0">
                <a:solidFill>
                  <a:srgbClr val="663300"/>
                </a:solidFill>
              </a:rPr>
              <a:t>Department of Mental Health Office of Consumer Safety </a:t>
            </a:r>
            <a:r>
              <a:rPr lang="en-US" altLang="en-US" sz="2000" kern="0" dirty="0" smtClean="0">
                <a:solidFill>
                  <a:srgbClr val="663300"/>
                </a:solidFill>
              </a:rPr>
              <a:t>toll free at </a:t>
            </a:r>
          </a:p>
          <a:p>
            <a:pPr algn="ctr" eaLnBrk="1" hangingPunct="1">
              <a:buFontTx/>
              <a:buNone/>
              <a:defRPr/>
            </a:pPr>
            <a:r>
              <a:rPr lang="en-US" altLang="en-US" sz="2000" kern="0" dirty="0" smtClean="0">
                <a:solidFill>
                  <a:srgbClr val="663300"/>
                </a:solidFill>
              </a:rPr>
              <a:t>1-800-364-9687 8a-5p Monday-Friday </a:t>
            </a:r>
          </a:p>
          <a:p>
            <a:pPr algn="ctr" eaLnBrk="1" hangingPunct="1">
              <a:buFontTx/>
              <a:buNone/>
              <a:defRPr/>
            </a:pPr>
            <a:r>
              <a:rPr lang="en-US" altLang="en-US" sz="2000" kern="0" dirty="0" smtClean="0">
                <a:solidFill>
                  <a:srgbClr val="663300"/>
                </a:solidFill>
              </a:rPr>
              <a:t>Or</a:t>
            </a:r>
          </a:p>
          <a:p>
            <a:pPr algn="ctr" eaLnBrk="1" hangingPunct="1">
              <a:buFontTx/>
              <a:buNone/>
              <a:defRPr/>
            </a:pPr>
            <a:r>
              <a:rPr lang="en-US" altLang="en-US" sz="2000" b="1" kern="0" dirty="0" smtClean="0">
                <a:solidFill>
                  <a:srgbClr val="663300"/>
                </a:solidFill>
              </a:rPr>
              <a:t>Missouri Department of Health and Senior Services </a:t>
            </a:r>
            <a:r>
              <a:rPr lang="en-US" altLang="en-US" sz="2000" kern="0" dirty="0" smtClean="0">
                <a:solidFill>
                  <a:srgbClr val="663300"/>
                </a:solidFill>
              </a:rPr>
              <a:t>toll free </a:t>
            </a:r>
          </a:p>
          <a:p>
            <a:pPr algn="ctr" eaLnBrk="1" hangingPunct="1">
              <a:buFontTx/>
              <a:buNone/>
              <a:defRPr/>
            </a:pPr>
            <a:r>
              <a:rPr lang="en-US" altLang="en-US" sz="2000" kern="0" dirty="0" smtClean="0">
                <a:solidFill>
                  <a:srgbClr val="663300"/>
                </a:solidFill>
              </a:rPr>
              <a:t>at 1-800-392-0210 24-hr</a:t>
            </a:r>
          </a:p>
          <a:p>
            <a:pPr algn="ctr" eaLnBrk="1" hangingPunct="1">
              <a:buFontTx/>
              <a:buNone/>
              <a:defRPr/>
            </a:pPr>
            <a:r>
              <a:rPr lang="en-US" altLang="en-US" sz="2000" kern="0" dirty="0" smtClean="0">
                <a:solidFill>
                  <a:srgbClr val="663300"/>
                </a:solidFill>
              </a:rPr>
              <a:t> Or </a:t>
            </a:r>
          </a:p>
          <a:p>
            <a:pPr algn="ctr" eaLnBrk="1" hangingPunct="1">
              <a:buFontTx/>
              <a:buNone/>
              <a:defRPr/>
            </a:pPr>
            <a:r>
              <a:rPr lang="en-US" altLang="en-US" sz="2000" b="1" kern="0" dirty="0" smtClean="0">
                <a:solidFill>
                  <a:srgbClr val="663300"/>
                </a:solidFill>
              </a:rPr>
              <a:t>Missouri Protection &amp; Advocacy </a:t>
            </a:r>
            <a:r>
              <a:rPr lang="en-US" altLang="en-US" sz="2000" kern="0" dirty="0" smtClean="0">
                <a:solidFill>
                  <a:srgbClr val="663300"/>
                </a:solidFill>
              </a:rPr>
              <a:t>(for advocacy &amp; legal services) toll free at 1-800-392-8667 or MO Relay (TDD) call 1-800-735-2966</a:t>
            </a:r>
          </a:p>
          <a:p>
            <a:pPr algn="ctr" eaLnBrk="1" hangingPunct="1">
              <a:buFontTx/>
              <a:buNone/>
              <a:defRPr/>
            </a:pPr>
            <a:endParaRPr lang="en-US" altLang="en-US" sz="2000" b="1" kern="0" dirty="0" smtClean="0">
              <a:solidFill>
                <a:srgbClr val="663300"/>
              </a:solidFill>
            </a:endParaRPr>
          </a:p>
          <a:p>
            <a:pPr algn="ctr" eaLnBrk="1" hangingPunct="1">
              <a:buFontTx/>
              <a:buNone/>
              <a:defRPr/>
            </a:pPr>
            <a:r>
              <a:rPr lang="en-US" altLang="en-US" sz="2400" b="1" kern="0" dirty="0" smtClean="0">
                <a:solidFill>
                  <a:srgbClr val="663300"/>
                </a:solidFill>
              </a:rPr>
              <a:t>You can call anonymously (which means you do not have to tell them who you are).</a:t>
            </a:r>
          </a:p>
        </p:txBody>
      </p:sp>
      <p:pic>
        <p:nvPicPr>
          <p:cNvPr id="20485" name="Picture 2" descr="C:\Users\ComOp1\AppData\Local\Microsoft\Windows\Temporary Internet Files\Content.IE5\1V3O8P55\Help-butto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638800"/>
            <a:ext cx="1309688" cy="10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882744"/>
            <a:ext cx="609600" cy="609600"/>
          </a:xfrm>
          <a:prstGeom prst="rect">
            <a:avLst/>
          </a:prstGeom>
        </p:spPr>
      </p:pic>
    </p:spTree>
    <p:extLst>
      <p:ext uri="{BB962C8B-B14F-4D97-AF65-F5344CB8AC3E}">
        <p14:creationId xmlns:p14="http://schemas.microsoft.com/office/powerpoint/2010/main" val="1409204032"/>
      </p:ext>
    </p:extLst>
  </p:cSld>
  <p:clrMapOvr>
    <a:masterClrMapping/>
  </p:clrMapOvr>
  <mc:AlternateContent xmlns:mc="http://schemas.openxmlformats.org/markup-compatibility/2006" xmlns:p14="http://schemas.microsoft.com/office/powerpoint/2010/main">
    <mc:Choice Requires="p14">
      <p:transition spd="slow" p14:dur="2000" advTm="54111"/>
    </mc:Choice>
    <mc:Fallback xmlns="">
      <p:transition spd="slow" advTm="5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9" objId="4"/>
        <p14:stopEvt time="54002"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762000"/>
            <a:ext cx="8229600" cy="1901825"/>
          </a:xfrm>
        </p:spPr>
        <p:txBody>
          <a:bodyPr/>
          <a:lstStyle/>
          <a:p>
            <a:pPr eaLnBrk="1" hangingPunct="1">
              <a:defRPr/>
            </a:pPr>
            <a:r>
              <a:rPr lang="en-US" sz="5400" dirty="0" smtClean="0"/>
              <a:t> </a:t>
            </a:r>
            <a:r>
              <a:rPr lang="en-US" sz="5400" dirty="0"/>
              <a:t>Information about you will be kept private</a:t>
            </a:r>
            <a:r>
              <a:rPr lang="en-US" dirty="0"/>
              <a:t/>
            </a:r>
            <a:br>
              <a:rPr lang="en-US" dirty="0"/>
            </a:br>
            <a:endParaRPr lang="en-US" u="sng" dirty="0" smtClean="0"/>
          </a:p>
        </p:txBody>
      </p:sp>
      <p:pic>
        <p:nvPicPr>
          <p:cNvPr id="15364" name="Picture 4" descr="MCj04378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971800"/>
            <a:ext cx="2743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943600"/>
            <a:ext cx="609600" cy="609600"/>
          </a:xfrm>
          <a:prstGeom prst="rect">
            <a:avLst/>
          </a:prstGeom>
        </p:spPr>
      </p:pic>
    </p:spTree>
    <p:extLst>
      <p:ext uri="{BB962C8B-B14F-4D97-AF65-F5344CB8AC3E}">
        <p14:creationId xmlns:p14="http://schemas.microsoft.com/office/powerpoint/2010/main" val="360808977"/>
      </p:ext>
    </p:extLst>
  </p:cSld>
  <p:clrMapOvr>
    <a:masterClrMapping/>
  </p:clrMapOvr>
  <p:transition advTm="4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 objId="2"/>
        <p14:stopEvt time="3954"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2162"/>
          </a:xfrm>
        </p:spPr>
        <p:txBody>
          <a:bodyPr/>
          <a:lstStyle/>
          <a:p>
            <a:pPr algn="l" eaLnBrk="1" hangingPunct="1"/>
            <a:r>
              <a:rPr lang="en-US" altLang="en-US" sz="4000" dirty="0" smtClean="0"/>
              <a:t>Your Rights Under HIPAA</a:t>
            </a:r>
          </a:p>
        </p:txBody>
      </p:sp>
      <p:sp>
        <p:nvSpPr>
          <p:cNvPr id="25603" name="Rectangle 3"/>
          <p:cNvSpPr>
            <a:spLocks noGrp="1" noChangeArrowheads="1"/>
          </p:cNvSpPr>
          <p:nvPr>
            <p:ph type="body" idx="1"/>
          </p:nvPr>
        </p:nvSpPr>
        <p:spPr>
          <a:xfrm>
            <a:off x="228600" y="1143000"/>
            <a:ext cx="8915400" cy="5486400"/>
          </a:xfrm>
        </p:spPr>
        <p:txBody>
          <a:bodyPr/>
          <a:lstStyle/>
          <a:p>
            <a:pPr eaLnBrk="1" hangingPunct="1">
              <a:lnSpc>
                <a:spcPct val="90000"/>
              </a:lnSpc>
              <a:buFontTx/>
              <a:buNone/>
            </a:pPr>
            <a:r>
              <a:rPr lang="en-US" altLang="en-US" dirty="0" smtClean="0"/>
              <a:t> 	Some of your rights are….</a:t>
            </a:r>
          </a:p>
          <a:p>
            <a:pPr eaLnBrk="1" hangingPunct="1">
              <a:lnSpc>
                <a:spcPct val="90000"/>
              </a:lnSpc>
              <a:buFontTx/>
              <a:buNone/>
            </a:pPr>
            <a:r>
              <a:rPr lang="en-US" altLang="en-US" dirty="0" smtClean="0"/>
              <a:t>You can:</a:t>
            </a:r>
          </a:p>
          <a:p>
            <a:pPr eaLnBrk="1" hangingPunct="1">
              <a:lnSpc>
                <a:spcPct val="90000"/>
              </a:lnSpc>
            </a:pPr>
            <a:r>
              <a:rPr lang="en-US" altLang="en-US" sz="3000" b="1" dirty="0" smtClean="0"/>
              <a:t>see a copy of your records </a:t>
            </a:r>
          </a:p>
          <a:p>
            <a:pPr eaLnBrk="1" hangingPunct="1">
              <a:lnSpc>
                <a:spcPct val="90000"/>
              </a:lnSpc>
            </a:pPr>
            <a:r>
              <a:rPr lang="en-US" altLang="en-US" sz="3000" b="1" dirty="0" smtClean="0"/>
              <a:t>ask for changes to your information</a:t>
            </a:r>
          </a:p>
          <a:p>
            <a:pPr eaLnBrk="1" hangingPunct="1">
              <a:lnSpc>
                <a:spcPct val="90000"/>
              </a:lnSpc>
            </a:pPr>
            <a:r>
              <a:rPr lang="en-US" altLang="en-US" sz="3000" b="1" dirty="0" smtClean="0"/>
              <a:t>ask with whom we have shared your information</a:t>
            </a:r>
          </a:p>
          <a:p>
            <a:pPr eaLnBrk="1" hangingPunct="1">
              <a:lnSpc>
                <a:spcPct val="90000"/>
              </a:lnSpc>
            </a:pPr>
            <a:r>
              <a:rPr lang="en-US" altLang="en-US" sz="3000" b="1" dirty="0" smtClean="0"/>
              <a:t>talk to us at your home or in the office</a:t>
            </a:r>
          </a:p>
          <a:p>
            <a:pPr eaLnBrk="1" hangingPunct="1">
              <a:lnSpc>
                <a:spcPct val="90000"/>
              </a:lnSpc>
            </a:pPr>
            <a:r>
              <a:rPr lang="en-US" altLang="en-US" sz="3000" b="1" dirty="0" smtClean="0"/>
              <a:t>have full copy of the Notice of Privacy Practices</a:t>
            </a:r>
          </a:p>
          <a:p>
            <a:pPr eaLnBrk="1" hangingPunct="1">
              <a:lnSpc>
                <a:spcPct val="90000"/>
              </a:lnSpc>
            </a:pPr>
            <a:r>
              <a:rPr lang="en-US" altLang="en-US" sz="3000" b="1" dirty="0" smtClean="0"/>
              <a:t>make a complaint if you think any of your rights have not been met</a:t>
            </a:r>
          </a:p>
          <a:p>
            <a:pPr eaLnBrk="1" hangingPunct="1">
              <a:lnSpc>
                <a:spcPct val="90000"/>
              </a:lnSpc>
            </a:pPr>
            <a:endParaRPr lang="en-US" altLang="en-US" sz="2000" b="1" dirty="0" smtClean="0"/>
          </a:p>
          <a:p>
            <a:pPr eaLnBrk="1" hangingPunct="1">
              <a:lnSpc>
                <a:spcPct val="90000"/>
              </a:lnSpc>
              <a:buFontTx/>
              <a:buNone/>
            </a:pPr>
            <a:endParaRPr lang="en-US" altLang="en-US" sz="2000" dirty="0" smtClean="0"/>
          </a:p>
          <a:p>
            <a:pPr eaLnBrk="1" hangingPunct="1">
              <a:lnSpc>
                <a:spcPct val="90000"/>
              </a:lnSpc>
            </a:pPr>
            <a:endParaRPr lang="en-US" altLang="en-US" sz="4000" dirty="0" smtClean="0"/>
          </a:p>
        </p:txBody>
      </p:sp>
      <p:pic>
        <p:nvPicPr>
          <p:cNvPr id="2" name="Picture 1" descr="Ippopotamo - WikiFu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686" y="175419"/>
            <a:ext cx="2379014" cy="147796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19800"/>
            <a:ext cx="609600" cy="609600"/>
          </a:xfrm>
          <a:prstGeom prst="rect">
            <a:avLst/>
          </a:prstGeom>
        </p:spPr>
      </p:pic>
    </p:spTree>
    <p:extLst>
      <p:ext uri="{BB962C8B-B14F-4D97-AF65-F5344CB8AC3E}">
        <p14:creationId xmlns:p14="http://schemas.microsoft.com/office/powerpoint/2010/main" val="2077237505"/>
      </p:ext>
    </p:extLst>
  </p:cSld>
  <p:clrMapOvr>
    <a:masterClrMapping/>
  </p:clrMapOvr>
  <p:transition advTm="19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6" objId="5"/>
        <p14:stopEvt time="19284"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eaLnBrk="1" hangingPunct="1"/>
            <a:r>
              <a:rPr lang="en-US" altLang="en-US" smtClean="0"/>
              <a:t>     Your Personal Information</a:t>
            </a:r>
          </a:p>
        </p:txBody>
      </p:sp>
      <p:sp>
        <p:nvSpPr>
          <p:cNvPr id="26627" name="Rectangle 3"/>
          <p:cNvSpPr>
            <a:spLocks noGrp="1" noChangeArrowheads="1"/>
          </p:cNvSpPr>
          <p:nvPr>
            <p:ph type="body" idx="1"/>
          </p:nvPr>
        </p:nvSpPr>
        <p:spPr>
          <a:xfrm>
            <a:off x="457200" y="1447800"/>
            <a:ext cx="8229600" cy="5105400"/>
          </a:xfrm>
        </p:spPr>
        <p:txBody>
          <a:bodyPr/>
          <a:lstStyle/>
          <a:p>
            <a:pPr marL="0" indent="0" algn="ctr" eaLnBrk="1" hangingPunct="1">
              <a:buFontTx/>
              <a:buNone/>
            </a:pPr>
            <a:r>
              <a:rPr lang="en-US" altLang="en-US" sz="3500" dirty="0" smtClean="0"/>
              <a:t>Community Opportunities can give information about you without your permission for your </a:t>
            </a:r>
            <a:r>
              <a:rPr lang="en-US" altLang="en-US" sz="3500" b="1" i="1" dirty="0" smtClean="0"/>
              <a:t>treatment, payments of services </a:t>
            </a:r>
            <a:r>
              <a:rPr lang="en-US" altLang="en-US" sz="3500" i="1" dirty="0" smtClean="0"/>
              <a:t>or</a:t>
            </a:r>
            <a:r>
              <a:rPr lang="en-US" altLang="en-US" sz="3500" b="1" i="1" dirty="0" smtClean="0"/>
              <a:t> healthcare operations</a:t>
            </a:r>
            <a:r>
              <a:rPr lang="en-US" altLang="en-US" sz="3500" dirty="0" smtClean="0"/>
              <a:t>. So, we may share information with doctors, emergency staff, insurance companies or other agencies to make sure you have </a:t>
            </a:r>
            <a:r>
              <a:rPr lang="en-US" altLang="en-US" sz="3500" dirty="0"/>
              <a:t> </a:t>
            </a:r>
            <a:r>
              <a:rPr lang="en-US" altLang="en-US" sz="3500" dirty="0" smtClean="0"/>
              <a:t>        the care you need.</a:t>
            </a:r>
          </a:p>
        </p:txBody>
      </p:sp>
      <p:pic>
        <p:nvPicPr>
          <p:cNvPr id="26628" name="Picture 5" descr="MCj044140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26331"/>
            <a:ext cx="609600" cy="609600"/>
          </a:xfrm>
          <a:prstGeom prst="rect">
            <a:avLst/>
          </a:prstGeom>
        </p:spPr>
      </p:pic>
    </p:spTree>
    <p:extLst>
      <p:ext uri="{BB962C8B-B14F-4D97-AF65-F5344CB8AC3E}">
        <p14:creationId xmlns:p14="http://schemas.microsoft.com/office/powerpoint/2010/main" val="3680291651"/>
      </p:ext>
    </p:extLst>
  </p:cSld>
  <p:clrMapOvr>
    <a:masterClrMapping/>
  </p:clrMapOvr>
  <p:transition advTm="205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 objId="2"/>
        <p14:stopEvt time="20594"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8694" y="617538"/>
            <a:ext cx="6248400" cy="639762"/>
          </a:xfrm>
        </p:spPr>
        <p:txBody>
          <a:bodyPr/>
          <a:lstStyle/>
          <a:p>
            <a:pPr eaLnBrk="1" hangingPunct="1"/>
            <a:r>
              <a:rPr lang="en-US" altLang="en-US" sz="4000" dirty="0" smtClean="0">
                <a:solidFill>
                  <a:srgbClr val="800000"/>
                </a:solidFill>
                <a:effectLst>
                  <a:outerShdw blurRad="38100" dist="38100" dir="2700000" algn="tl">
                    <a:srgbClr val="000000">
                      <a:alpha val="43137"/>
                    </a:srgbClr>
                  </a:outerShdw>
                </a:effectLst>
              </a:rPr>
              <a:t>Community Resources</a:t>
            </a:r>
          </a:p>
        </p:txBody>
      </p:sp>
      <p:sp>
        <p:nvSpPr>
          <p:cNvPr id="27651" name="Rectangle 3"/>
          <p:cNvSpPr>
            <a:spLocks noGrp="1" noChangeArrowheads="1"/>
          </p:cNvSpPr>
          <p:nvPr>
            <p:ph type="body" idx="1"/>
          </p:nvPr>
        </p:nvSpPr>
        <p:spPr>
          <a:xfrm>
            <a:off x="457200" y="2209800"/>
            <a:ext cx="8229600" cy="4191000"/>
          </a:xfrm>
        </p:spPr>
        <p:txBody>
          <a:bodyPr/>
          <a:lstStyle/>
          <a:p>
            <a:pPr algn="ctr" eaLnBrk="1" hangingPunct="1">
              <a:buFontTx/>
              <a:buNone/>
            </a:pPr>
            <a:r>
              <a:rPr lang="en-US" altLang="en-US" dirty="0" smtClean="0">
                <a:solidFill>
                  <a:srgbClr val="800000"/>
                </a:solidFill>
              </a:rPr>
              <a:t>We have many resources available to you.</a:t>
            </a:r>
          </a:p>
          <a:p>
            <a:pPr algn="ctr" eaLnBrk="1" hangingPunct="1">
              <a:buFontTx/>
              <a:buNone/>
            </a:pPr>
            <a:r>
              <a:rPr lang="en-US" altLang="en-US" dirty="0" smtClean="0">
                <a:solidFill>
                  <a:srgbClr val="800000"/>
                </a:solidFill>
              </a:rPr>
              <a:t>You can request a list from </a:t>
            </a:r>
          </a:p>
          <a:p>
            <a:pPr algn="ctr" eaLnBrk="1" hangingPunct="1">
              <a:buFontTx/>
              <a:buNone/>
            </a:pPr>
            <a:r>
              <a:rPr lang="en-US" altLang="en-US" dirty="0" smtClean="0">
                <a:solidFill>
                  <a:srgbClr val="800000"/>
                </a:solidFill>
              </a:rPr>
              <a:t>your program director. </a:t>
            </a:r>
          </a:p>
          <a:p>
            <a:pPr algn="ctr" eaLnBrk="1" hangingPunct="1">
              <a:buFontTx/>
              <a:buNone/>
            </a:pPr>
            <a:endParaRPr lang="en-US" altLang="en-US" dirty="0" smtClean="0">
              <a:solidFill>
                <a:srgbClr val="800000"/>
              </a:solidFill>
            </a:endParaRPr>
          </a:p>
          <a:p>
            <a:pPr algn="ctr" eaLnBrk="1" hangingPunct="1">
              <a:buFontTx/>
              <a:buNone/>
            </a:pPr>
            <a:r>
              <a:rPr lang="en-US" altLang="en-US" dirty="0" smtClean="0">
                <a:solidFill>
                  <a:srgbClr val="800000"/>
                </a:solidFill>
              </a:rPr>
              <a:t>If you need help with something that is not on the list, please let us know.</a:t>
            </a:r>
          </a:p>
        </p:txBody>
      </p:sp>
      <p:pic>
        <p:nvPicPr>
          <p:cNvPr id="27652" name="Picture 9" descr="MCj025052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8600"/>
            <a:ext cx="1830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3610969603"/>
      </p:ext>
    </p:extLst>
  </p:cSld>
  <p:clrMapOvr>
    <a:masterClrMapping/>
  </p:clrMapOvr>
  <p:transition advTm="12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 objId="2"/>
        <p14:stopEvt time="12068"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57200" y="2057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b="1"/>
              <a:t>Do you have any questions? </a:t>
            </a:r>
          </a:p>
        </p:txBody>
      </p:sp>
      <p:pic>
        <p:nvPicPr>
          <p:cNvPr id="28675" name="Picture 3" descr="MCj007871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743200"/>
            <a:ext cx="1622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MCBS01890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81000"/>
            <a:ext cx="13890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8491" y="6067425"/>
            <a:ext cx="609600" cy="609600"/>
          </a:xfrm>
          <a:prstGeom prst="rect">
            <a:avLst/>
          </a:prstGeom>
        </p:spPr>
      </p:pic>
    </p:spTree>
    <p:extLst>
      <p:ext uri="{BB962C8B-B14F-4D97-AF65-F5344CB8AC3E}">
        <p14:creationId xmlns:p14="http://schemas.microsoft.com/office/powerpoint/2010/main" val="1293307161"/>
      </p:ext>
    </p:extLst>
  </p:cSld>
  <p:clrMapOvr>
    <a:masterClrMapping/>
  </p:clrMapOvr>
  <p:transition advTm="9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 objId="2"/>
        <p14:stopEvt time="993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792162"/>
          </a:xfrm>
        </p:spPr>
        <p:txBody>
          <a:bodyPr/>
          <a:lstStyle/>
          <a:p>
            <a:pPr eaLnBrk="1" hangingPunct="1"/>
            <a:r>
              <a:rPr lang="en-US" altLang="en-US" sz="3600" dirty="0" smtClean="0">
                <a:solidFill>
                  <a:srgbClr val="0000FF"/>
                </a:solidFill>
                <a:effectLst>
                  <a:outerShdw blurRad="38100" dist="38100" dir="2700000" algn="tl">
                    <a:srgbClr val="000000">
                      <a:alpha val="43137"/>
                    </a:srgbClr>
                  </a:outerShdw>
                </a:effectLst>
              </a:rPr>
              <a:t>Residential Services</a:t>
            </a:r>
          </a:p>
        </p:txBody>
      </p:sp>
      <p:sp>
        <p:nvSpPr>
          <p:cNvPr id="3075" name="Rectangle 3"/>
          <p:cNvSpPr>
            <a:spLocks noGrp="1" noChangeArrowheads="1"/>
          </p:cNvSpPr>
          <p:nvPr>
            <p:ph type="body" idx="1"/>
          </p:nvPr>
        </p:nvSpPr>
        <p:spPr>
          <a:xfrm>
            <a:off x="533400" y="1676400"/>
            <a:ext cx="8229600" cy="5334000"/>
          </a:xfrm>
        </p:spPr>
        <p:txBody>
          <a:bodyPr/>
          <a:lstStyle/>
          <a:p>
            <a:pPr marL="0" indent="0" eaLnBrk="1" hangingPunct="1">
              <a:buFontTx/>
              <a:buNone/>
            </a:pPr>
            <a:r>
              <a:rPr lang="en-US" altLang="en-US" sz="3000" dirty="0" smtClean="0">
                <a:solidFill>
                  <a:srgbClr val="0000FF"/>
                </a:solidFill>
              </a:rPr>
              <a:t>		The main goal for our </a:t>
            </a:r>
            <a:r>
              <a:rPr lang="en-US" altLang="en-US" sz="3000" b="1" dirty="0" smtClean="0">
                <a:solidFill>
                  <a:srgbClr val="0000FF"/>
                </a:solidFill>
              </a:rPr>
              <a:t>Residential Services</a:t>
            </a:r>
            <a:r>
              <a:rPr lang="en-US" altLang="en-US" sz="3000" dirty="0" smtClean="0">
                <a:solidFill>
                  <a:srgbClr val="0000FF"/>
                </a:solidFill>
              </a:rPr>
              <a:t> program is to provide a variety of housing options and living arrangements such as non-disability specific locations. Participants can decide where they want to live, who lives with them and who they want to provide their supports - </a:t>
            </a:r>
            <a:r>
              <a:rPr lang="en-US" altLang="en-US" sz="3000" i="1" dirty="0" smtClean="0">
                <a:solidFill>
                  <a:srgbClr val="0000FF"/>
                </a:solidFill>
              </a:rPr>
              <a:t>within their financial means</a:t>
            </a:r>
            <a:r>
              <a:rPr lang="en-US" altLang="en-US" sz="3000" dirty="0" smtClean="0">
                <a:solidFill>
                  <a:srgbClr val="0000FF"/>
                </a:solidFill>
              </a:rPr>
              <a:t>. </a:t>
            </a:r>
            <a:r>
              <a:rPr lang="en-US" altLang="en-US" sz="3000" dirty="0" smtClean="0">
                <a:solidFill>
                  <a:srgbClr val="7030A0"/>
                </a:solidFill>
              </a:rPr>
              <a:t>Services are geared to assist individuals increase their level of independence and become active members of their community.</a:t>
            </a:r>
          </a:p>
          <a:p>
            <a:pPr eaLnBrk="1" hangingPunct="1">
              <a:buFontTx/>
              <a:buNone/>
            </a:pPr>
            <a:endParaRPr lang="en-US" altLang="en-US" sz="1200" dirty="0" smtClean="0">
              <a:solidFill>
                <a:srgbClr val="0000FF"/>
              </a:solidFill>
            </a:endParaRPr>
          </a:p>
          <a:p>
            <a:pPr eaLnBrk="1" hangingPunct="1">
              <a:buFontTx/>
              <a:buNone/>
            </a:pPr>
            <a:endParaRPr lang="en-US" altLang="en-US" dirty="0" smtClean="0">
              <a:solidFill>
                <a:srgbClr val="0000FF"/>
              </a:solidFill>
            </a:endParaRPr>
          </a:p>
          <a:p>
            <a:pPr algn="ctr" eaLnBrk="1" hangingPunct="1">
              <a:buFontTx/>
              <a:buNone/>
            </a:pPr>
            <a:endParaRPr lang="en-US" altLang="en-US" sz="2000" dirty="0" smtClean="0">
              <a:solidFill>
                <a:srgbClr val="0000FF"/>
              </a:solidFill>
            </a:endParaRPr>
          </a:p>
          <a:p>
            <a:pPr eaLnBrk="1" hangingPunct="1">
              <a:buFontTx/>
              <a:buNone/>
            </a:pPr>
            <a:endParaRPr lang="en-US" altLang="en-US" sz="2000" dirty="0" smtClean="0">
              <a:solidFill>
                <a:srgbClr val="0000FF"/>
              </a:solidFill>
            </a:endParaRPr>
          </a:p>
        </p:txBody>
      </p:sp>
      <p:pic>
        <p:nvPicPr>
          <p:cNvPr id="2" name="Picture 1" descr="A better way to care for frail patients: Independence at Hom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1" y="76200"/>
            <a:ext cx="1828800" cy="188536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19800"/>
            <a:ext cx="609600" cy="609600"/>
          </a:xfrm>
          <a:prstGeom prst="rect">
            <a:avLst/>
          </a:prstGeom>
        </p:spPr>
      </p:pic>
    </p:spTree>
  </p:cSld>
  <p:clrMapOvr>
    <a:masterClrMapping/>
  </p:clrMapOvr>
  <p:transition advTm="263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182"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6" objId="5"/>
        <p14:stopEvt time="26199"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99FF"/>
            </a:gs>
            <a:gs pos="100000">
              <a:srgbClr val="9999FF"/>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792162"/>
          </a:xfrm>
        </p:spPr>
        <p:txBody>
          <a:bodyPr/>
          <a:lstStyle/>
          <a:p>
            <a:pPr eaLnBrk="1" hangingPunct="1"/>
            <a:r>
              <a:rPr lang="en-US" altLang="en-US" sz="3600" dirty="0" smtClean="0">
                <a:solidFill>
                  <a:srgbClr val="660066"/>
                </a:solidFill>
                <a:effectLst>
                  <a:outerShdw blurRad="38100" dist="38100" dir="2700000" algn="tl">
                    <a:srgbClr val="000000">
                      <a:alpha val="43137"/>
                    </a:srgbClr>
                  </a:outerShdw>
                </a:effectLst>
              </a:rPr>
              <a:t>Admission To </a:t>
            </a:r>
            <a:br>
              <a:rPr lang="en-US" altLang="en-US" sz="3600" dirty="0" smtClean="0">
                <a:solidFill>
                  <a:srgbClr val="660066"/>
                </a:solidFill>
                <a:effectLst>
                  <a:outerShdw blurRad="38100" dist="38100" dir="2700000" algn="tl">
                    <a:srgbClr val="000000">
                      <a:alpha val="43137"/>
                    </a:srgbClr>
                  </a:outerShdw>
                </a:effectLst>
              </a:rPr>
            </a:br>
            <a:r>
              <a:rPr lang="en-US" altLang="en-US" sz="3600" dirty="0" smtClean="0">
                <a:solidFill>
                  <a:srgbClr val="660066"/>
                </a:solidFill>
                <a:effectLst>
                  <a:outerShdw blurRad="38100" dist="38100" dir="2700000" algn="tl">
                    <a:srgbClr val="000000">
                      <a:alpha val="43137"/>
                    </a:srgbClr>
                  </a:outerShdw>
                </a:effectLst>
              </a:rPr>
              <a:t>Residential Services</a:t>
            </a:r>
          </a:p>
        </p:txBody>
      </p:sp>
      <p:sp>
        <p:nvSpPr>
          <p:cNvPr id="4099" name="Rectangle 3"/>
          <p:cNvSpPr>
            <a:spLocks noGrp="1" noChangeArrowheads="1"/>
          </p:cNvSpPr>
          <p:nvPr>
            <p:ph type="body" idx="1"/>
          </p:nvPr>
        </p:nvSpPr>
        <p:spPr>
          <a:xfrm>
            <a:off x="162532" y="1676400"/>
            <a:ext cx="8839200" cy="4267200"/>
          </a:xfrm>
        </p:spPr>
        <p:txBody>
          <a:bodyPr/>
          <a:lstStyle/>
          <a:p>
            <a:pPr eaLnBrk="1" hangingPunct="1">
              <a:lnSpc>
                <a:spcPct val="80000"/>
              </a:lnSpc>
              <a:spcBef>
                <a:spcPts val="600"/>
              </a:spcBef>
            </a:pPr>
            <a:r>
              <a:rPr lang="en-US" altLang="en-US" sz="2400" dirty="0" smtClean="0"/>
              <a:t>First, we receive your name as a person who wants to live here, usually from your Case Manager or Service Coordinator</a:t>
            </a:r>
          </a:p>
          <a:p>
            <a:pPr marL="0" indent="0" eaLnBrk="1" hangingPunct="1">
              <a:lnSpc>
                <a:spcPct val="80000"/>
              </a:lnSpc>
              <a:spcBef>
                <a:spcPts val="600"/>
              </a:spcBef>
              <a:buNone/>
            </a:pPr>
            <a:endParaRPr lang="en-US" altLang="en-US" sz="2400" dirty="0" smtClean="0"/>
          </a:p>
          <a:p>
            <a:pPr eaLnBrk="1" hangingPunct="1">
              <a:lnSpc>
                <a:spcPct val="80000"/>
              </a:lnSpc>
              <a:spcBef>
                <a:spcPts val="600"/>
              </a:spcBef>
            </a:pPr>
            <a:r>
              <a:rPr lang="en-US" altLang="en-US" sz="2400" dirty="0" smtClean="0"/>
              <a:t>We get information about you from other agencies that have helped you</a:t>
            </a:r>
          </a:p>
          <a:p>
            <a:pPr eaLnBrk="1" hangingPunct="1">
              <a:lnSpc>
                <a:spcPct val="80000"/>
              </a:lnSpc>
              <a:spcBef>
                <a:spcPts val="600"/>
              </a:spcBef>
            </a:pPr>
            <a:endParaRPr lang="en-US" altLang="en-US" sz="2400" dirty="0"/>
          </a:p>
          <a:p>
            <a:pPr eaLnBrk="1" hangingPunct="1">
              <a:lnSpc>
                <a:spcPct val="80000"/>
              </a:lnSpc>
              <a:spcBef>
                <a:spcPts val="600"/>
              </a:spcBef>
            </a:pPr>
            <a:r>
              <a:rPr lang="en-US" altLang="en-US" sz="2400" dirty="0" smtClean="0"/>
              <a:t>When there is an opening, we invite you to the home to tour it, meet everyone at the house, learn the house rules, and spend the night when possible on a trial visit</a:t>
            </a:r>
          </a:p>
          <a:p>
            <a:pPr marL="0" indent="0" eaLnBrk="1" hangingPunct="1">
              <a:lnSpc>
                <a:spcPct val="80000"/>
              </a:lnSpc>
              <a:spcBef>
                <a:spcPts val="600"/>
              </a:spcBef>
              <a:buNone/>
            </a:pPr>
            <a:endParaRPr lang="en-US" altLang="en-US" sz="2400" dirty="0"/>
          </a:p>
          <a:p>
            <a:pPr eaLnBrk="1" hangingPunct="1">
              <a:lnSpc>
                <a:spcPct val="80000"/>
              </a:lnSpc>
              <a:spcBef>
                <a:spcPts val="600"/>
              </a:spcBef>
            </a:pPr>
            <a:r>
              <a:rPr lang="en-US" altLang="en-US" sz="2400" dirty="0" smtClean="0"/>
              <a:t>If our services are right for you, you will decide if you want to live here</a:t>
            </a:r>
            <a:endParaRPr lang="en-US" altLang="en-US" sz="1200" dirty="0" smtClean="0">
              <a:solidFill>
                <a:srgbClr val="660066"/>
              </a:solidFill>
            </a:endParaRPr>
          </a:p>
        </p:txBody>
      </p:sp>
      <p:pic>
        <p:nvPicPr>
          <p:cNvPr id="2" name="Picture 1" descr="birthday invitations to print - kamaci images - Blog.h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75742">
            <a:off x="248417" y="354886"/>
            <a:ext cx="1399766" cy="72704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27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 objId="4"/>
        <p14:stopEvt time="27164"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387" y="1676400"/>
            <a:ext cx="8763000" cy="4767459"/>
          </a:xfrm>
          <a:prstGeom prst="rect">
            <a:avLst/>
          </a:prstGeom>
        </p:spPr>
        <p:txBody>
          <a:bodyPr wrap="square">
            <a:spAutoFit/>
          </a:bodyPr>
          <a:lstStyle/>
          <a:p>
            <a:pPr marL="342900" indent="-342900" eaLnBrk="1" hangingPunct="1">
              <a:lnSpc>
                <a:spcPct val="80000"/>
              </a:lnSpc>
              <a:spcBef>
                <a:spcPts val="600"/>
              </a:spcBef>
              <a:buFont typeface="Arial" panose="020B0604020202020204" pitchFamily="34" charset="0"/>
              <a:buChar char="•"/>
            </a:pPr>
            <a:r>
              <a:rPr lang="en-US" altLang="en-US" sz="2400" dirty="0" smtClean="0"/>
              <a:t>If </a:t>
            </a:r>
            <a:r>
              <a:rPr lang="en-US" altLang="en-US" sz="2400" dirty="0"/>
              <a:t>you want to live here, we set up a move in date</a:t>
            </a:r>
          </a:p>
          <a:p>
            <a:pPr eaLnBrk="1" hangingPunct="1">
              <a:lnSpc>
                <a:spcPct val="80000"/>
              </a:lnSpc>
              <a:spcBef>
                <a:spcPts val="600"/>
              </a:spcBef>
            </a:pPr>
            <a:endParaRPr lang="en-US" altLang="en-US" sz="2400" dirty="0" smtClean="0"/>
          </a:p>
          <a:p>
            <a:pPr marL="285750" indent="-285750" eaLnBrk="1" hangingPunct="1">
              <a:lnSpc>
                <a:spcPct val="80000"/>
              </a:lnSpc>
              <a:spcBef>
                <a:spcPts val="600"/>
              </a:spcBef>
              <a:buFont typeface="Arial" panose="020B0604020202020204" pitchFamily="34" charset="0"/>
              <a:buChar char="•"/>
            </a:pPr>
            <a:r>
              <a:rPr lang="en-US" altLang="en-US" sz="2400" dirty="0" smtClean="0"/>
              <a:t>We </a:t>
            </a:r>
            <a:r>
              <a:rPr lang="en-US" altLang="en-US" sz="2400" dirty="0"/>
              <a:t>will have a meeting with you, your family or other people who are important to you, and your Case </a:t>
            </a:r>
            <a:r>
              <a:rPr lang="en-US" altLang="en-US" sz="2400" dirty="0" smtClean="0"/>
              <a:t>Manager/Service Coordinator to </a:t>
            </a:r>
            <a:r>
              <a:rPr lang="en-US" altLang="en-US" sz="2400" dirty="0"/>
              <a:t>decide what you would like us to help you learn –this will be part of your Individual </a:t>
            </a:r>
            <a:r>
              <a:rPr lang="en-US" altLang="en-US" sz="2400" dirty="0" smtClean="0"/>
              <a:t>Plan</a:t>
            </a:r>
          </a:p>
          <a:p>
            <a:pPr eaLnBrk="1" hangingPunct="1">
              <a:lnSpc>
                <a:spcPct val="80000"/>
              </a:lnSpc>
              <a:spcBef>
                <a:spcPts val="600"/>
              </a:spcBef>
            </a:pPr>
            <a:endParaRPr lang="en-US" altLang="en-US" sz="2400" dirty="0" smtClean="0"/>
          </a:p>
          <a:p>
            <a:pPr marL="285750" indent="-285750" eaLnBrk="1" hangingPunct="1">
              <a:lnSpc>
                <a:spcPct val="80000"/>
              </a:lnSpc>
              <a:spcBef>
                <a:spcPts val="600"/>
              </a:spcBef>
              <a:buFont typeface="Arial" panose="020B0604020202020204" pitchFamily="34" charset="0"/>
              <a:buChar char="•"/>
            </a:pPr>
            <a:r>
              <a:rPr lang="en-US" altLang="en-US" sz="2400" dirty="0" smtClean="0"/>
              <a:t>If </a:t>
            </a:r>
            <a:r>
              <a:rPr lang="en-US" altLang="en-US" sz="2400" dirty="0"/>
              <a:t>you live in a home owned by Community Opportunities you will sign a rental </a:t>
            </a:r>
            <a:r>
              <a:rPr lang="en-US" altLang="en-US" sz="2400" dirty="0" smtClean="0"/>
              <a:t>agreement</a:t>
            </a:r>
          </a:p>
          <a:p>
            <a:pPr eaLnBrk="1" hangingPunct="1">
              <a:lnSpc>
                <a:spcPct val="80000"/>
              </a:lnSpc>
              <a:spcBef>
                <a:spcPts val="600"/>
              </a:spcBef>
            </a:pPr>
            <a:endParaRPr lang="en-US" altLang="en-US" sz="2400" dirty="0"/>
          </a:p>
          <a:p>
            <a:pPr marL="342900" indent="-342900">
              <a:lnSpc>
                <a:spcPct val="80000"/>
              </a:lnSpc>
              <a:spcBef>
                <a:spcPts val="600"/>
              </a:spcBef>
              <a:buFont typeface="Arial" panose="020B0604020202020204" pitchFamily="34" charset="0"/>
              <a:buChar char="•"/>
            </a:pPr>
            <a:r>
              <a:rPr lang="en-US" altLang="en-US" sz="2400" dirty="0"/>
              <a:t>At the end of the first month you are here, if you decide you don’t want to live here, we will help you find another place to live</a:t>
            </a:r>
          </a:p>
          <a:p>
            <a:pPr eaLnBrk="1" hangingPunct="1">
              <a:lnSpc>
                <a:spcPct val="80000"/>
              </a:lnSpc>
              <a:spcBef>
                <a:spcPts val="600"/>
              </a:spcBef>
            </a:pPr>
            <a:endParaRPr lang="en-US" altLang="en-US" sz="2400" dirty="0"/>
          </a:p>
        </p:txBody>
      </p:sp>
      <p:sp>
        <p:nvSpPr>
          <p:cNvPr id="3" name="Rectangle 2"/>
          <p:cNvSpPr txBox="1">
            <a:spLocks noChangeArrowheads="1"/>
          </p:cNvSpPr>
          <p:nvPr/>
        </p:nvSpPr>
        <p:spPr>
          <a:xfrm>
            <a:off x="457200" y="274638"/>
            <a:ext cx="8229600" cy="7921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kern="0" dirty="0" smtClean="0">
                <a:solidFill>
                  <a:srgbClr val="660066"/>
                </a:solidFill>
                <a:effectLst>
                  <a:outerShdw blurRad="38100" dist="38100" dir="2700000" algn="tl">
                    <a:srgbClr val="000000">
                      <a:alpha val="43137"/>
                    </a:srgbClr>
                  </a:outerShdw>
                </a:effectLst>
              </a:rPr>
              <a:t>Admission To </a:t>
            </a:r>
            <a:br>
              <a:rPr lang="en-US" altLang="en-US" sz="3600" kern="0" dirty="0" smtClean="0">
                <a:solidFill>
                  <a:srgbClr val="660066"/>
                </a:solidFill>
                <a:effectLst>
                  <a:outerShdw blurRad="38100" dist="38100" dir="2700000" algn="tl">
                    <a:srgbClr val="000000">
                      <a:alpha val="43137"/>
                    </a:srgbClr>
                  </a:outerShdw>
                </a:effectLst>
              </a:rPr>
            </a:br>
            <a:r>
              <a:rPr lang="en-US" altLang="en-US" sz="3600" kern="0" dirty="0" smtClean="0">
                <a:solidFill>
                  <a:srgbClr val="660066"/>
                </a:solidFill>
                <a:effectLst>
                  <a:outerShdw blurRad="38100" dist="38100" dir="2700000" algn="tl">
                    <a:srgbClr val="000000">
                      <a:alpha val="43137"/>
                    </a:srgbClr>
                  </a:outerShdw>
                </a:effectLst>
              </a:rPr>
              <a:t>Residential Services</a:t>
            </a:r>
          </a:p>
        </p:txBody>
      </p:sp>
      <p:pic>
        <p:nvPicPr>
          <p:cNvPr id="4" name="Picture 3" descr="birthday invitations to print - kamaci images - Blog.h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75742">
            <a:off x="234797" y="369685"/>
            <a:ext cx="1856827" cy="96444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943600"/>
            <a:ext cx="609600" cy="609600"/>
          </a:xfrm>
          <a:prstGeom prst="rect">
            <a:avLst/>
          </a:prstGeom>
        </p:spPr>
      </p:pic>
    </p:spTree>
    <p:extLst>
      <p:ext uri="{BB962C8B-B14F-4D97-AF65-F5344CB8AC3E}">
        <p14:creationId xmlns:p14="http://schemas.microsoft.com/office/powerpoint/2010/main" val="1262906048"/>
      </p:ext>
    </p:extLst>
  </p:cSld>
  <p:clrMapOvr>
    <a:masterClrMapping/>
  </p:clrMapOvr>
  <mc:AlternateContent xmlns:mc="http://schemas.openxmlformats.org/markup-compatibility/2006" xmlns:p14="http://schemas.microsoft.com/office/powerpoint/2010/main">
    <mc:Choice Requires="p14">
      <p:transition spd="slow" p14:dur="2000" advTm="26809"/>
    </mc:Choice>
    <mc:Fallback xmlns="">
      <p:transition spd="slow" advTm="2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 objId="5"/>
        <p14:stopEvt time="26691"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4000" dirty="0" smtClean="0">
                <a:solidFill>
                  <a:srgbClr val="993300"/>
                </a:solidFill>
              </a:rPr>
              <a:t>People Who Work With You</a:t>
            </a:r>
            <a:r>
              <a:rPr lang="en-US" altLang="en-US" sz="4000" dirty="0" smtClean="0"/>
              <a:t/>
            </a:r>
            <a:br>
              <a:rPr lang="en-US" altLang="en-US" sz="4000" dirty="0" smtClean="0"/>
            </a:br>
            <a:endParaRPr lang="en-US" altLang="en-US" sz="4000" dirty="0" smtClean="0"/>
          </a:p>
        </p:txBody>
      </p:sp>
      <p:sp>
        <p:nvSpPr>
          <p:cNvPr id="5123" name="Rectangle 3"/>
          <p:cNvSpPr>
            <a:spLocks noGrp="1" noChangeArrowheads="1"/>
          </p:cNvSpPr>
          <p:nvPr>
            <p:ph type="body" idx="1"/>
          </p:nvPr>
        </p:nvSpPr>
        <p:spPr>
          <a:xfrm>
            <a:off x="304800" y="990600"/>
            <a:ext cx="8610600" cy="5867400"/>
          </a:xfrm>
        </p:spPr>
        <p:txBody>
          <a:bodyPr/>
          <a:lstStyle/>
          <a:p>
            <a:pPr eaLnBrk="1" hangingPunct="1">
              <a:lnSpc>
                <a:spcPct val="85000"/>
              </a:lnSpc>
              <a:buFont typeface="Wingdings" pitchFamily="2" charset="2"/>
              <a:buChar char="ü"/>
            </a:pPr>
            <a:r>
              <a:rPr lang="en-US" altLang="en-US" sz="2200" dirty="0" smtClean="0"/>
              <a:t> When staff are hired they must have at least a high school diploma or GED, a valid drivers license, and pass specific background checks.  </a:t>
            </a:r>
          </a:p>
          <a:p>
            <a:pPr eaLnBrk="1" hangingPunct="1">
              <a:lnSpc>
                <a:spcPct val="85000"/>
              </a:lnSpc>
              <a:buFont typeface="Wingdings" pitchFamily="2" charset="2"/>
              <a:buChar char="ü"/>
            </a:pPr>
            <a:endParaRPr lang="en-US" altLang="en-US" sz="1000" dirty="0" smtClean="0"/>
          </a:p>
          <a:p>
            <a:pPr eaLnBrk="1" hangingPunct="1">
              <a:lnSpc>
                <a:spcPct val="85000"/>
              </a:lnSpc>
              <a:spcBef>
                <a:spcPct val="25000"/>
              </a:spcBef>
              <a:buFont typeface="Wingdings" pitchFamily="2" charset="2"/>
              <a:buChar char="ü"/>
            </a:pPr>
            <a:r>
              <a:rPr lang="en-US" altLang="en-US" sz="2200" dirty="0" smtClean="0"/>
              <a:t>All staff working with you receive a minimum of 80 hours training.</a:t>
            </a:r>
          </a:p>
          <a:p>
            <a:pPr marL="0" indent="0" eaLnBrk="1" hangingPunct="1">
              <a:lnSpc>
                <a:spcPct val="85000"/>
              </a:lnSpc>
              <a:spcBef>
                <a:spcPct val="25000"/>
              </a:spcBef>
              <a:buNone/>
            </a:pPr>
            <a:endParaRPr lang="en-US" altLang="en-US" sz="1000" dirty="0" smtClean="0"/>
          </a:p>
          <a:p>
            <a:pPr eaLnBrk="1" hangingPunct="1">
              <a:lnSpc>
                <a:spcPct val="85000"/>
              </a:lnSpc>
              <a:spcBef>
                <a:spcPct val="25000"/>
              </a:spcBef>
              <a:buFont typeface="Wingdings" pitchFamily="2" charset="2"/>
              <a:buChar char="ü"/>
            </a:pPr>
            <a:r>
              <a:rPr lang="en-US" altLang="en-US" sz="2200" dirty="0" smtClean="0"/>
              <a:t>All direct-care staff have training in CPR, medication administration, First Aid and preventing abuse and neglect.</a:t>
            </a:r>
          </a:p>
          <a:p>
            <a:pPr eaLnBrk="1" hangingPunct="1">
              <a:lnSpc>
                <a:spcPct val="85000"/>
              </a:lnSpc>
              <a:buFont typeface="Wingdings" pitchFamily="2" charset="2"/>
              <a:buChar char="ü"/>
            </a:pPr>
            <a:endParaRPr lang="en-US" altLang="en-US" sz="1000" dirty="0" smtClean="0"/>
          </a:p>
          <a:p>
            <a:pPr eaLnBrk="1" hangingPunct="1">
              <a:lnSpc>
                <a:spcPct val="85000"/>
              </a:lnSpc>
              <a:buFont typeface="Wingdings" pitchFamily="2" charset="2"/>
              <a:buChar char="ü"/>
            </a:pPr>
            <a:r>
              <a:rPr lang="en-US" altLang="en-US" sz="2200" dirty="0" smtClean="0"/>
              <a:t>They also receive training in positive behavior support, confidentiality and emergency situations. </a:t>
            </a:r>
          </a:p>
          <a:p>
            <a:pPr eaLnBrk="1" hangingPunct="1">
              <a:lnSpc>
                <a:spcPct val="85000"/>
              </a:lnSpc>
              <a:buFont typeface="Wingdings" pitchFamily="2" charset="2"/>
              <a:buChar char="ü"/>
            </a:pPr>
            <a:endParaRPr lang="en-US" altLang="en-US" sz="1000" dirty="0" smtClean="0"/>
          </a:p>
          <a:p>
            <a:pPr eaLnBrk="1" hangingPunct="1">
              <a:lnSpc>
                <a:spcPct val="85000"/>
              </a:lnSpc>
              <a:buFont typeface="Wingdings" pitchFamily="2" charset="2"/>
              <a:buChar char="ü"/>
            </a:pPr>
            <a:r>
              <a:rPr lang="en-US" altLang="en-US" sz="2200" dirty="0" smtClean="0"/>
              <a:t>All staff working with you also have other training such as, injury reporting, responding to seizures, fire safety, using lifts, etc.  </a:t>
            </a:r>
          </a:p>
          <a:p>
            <a:pPr eaLnBrk="1" hangingPunct="1">
              <a:lnSpc>
                <a:spcPct val="85000"/>
              </a:lnSpc>
              <a:buFont typeface="Wingdings" pitchFamily="2" charset="2"/>
              <a:buChar char="ü"/>
            </a:pPr>
            <a:endParaRPr lang="en-US" altLang="en-US" sz="1000" dirty="0" smtClean="0"/>
          </a:p>
          <a:p>
            <a:pPr eaLnBrk="1" hangingPunct="1">
              <a:lnSpc>
                <a:spcPct val="85000"/>
              </a:lnSpc>
              <a:buFont typeface="Wingdings" pitchFamily="2" charset="2"/>
              <a:buChar char="ü"/>
            </a:pPr>
            <a:r>
              <a:rPr lang="en-US" altLang="en-US" sz="2200" dirty="0" smtClean="0"/>
              <a:t>Your services are developed with you and supervised by a Professional Manager (PM). This person has a Bachelor’s Degree and has worked at least one year with individuals with developmental disabilities.</a:t>
            </a:r>
            <a:r>
              <a:rPr lang="en-US" altLang="en-US" sz="1800" dirty="0" smtClean="0">
                <a:solidFill>
                  <a:srgbClr val="993300"/>
                </a:solidFill>
              </a:rPr>
              <a:t> </a:t>
            </a:r>
          </a:p>
        </p:txBody>
      </p:sp>
      <p:pic>
        <p:nvPicPr>
          <p:cNvPr id="5124" name="Picture 4" descr="MC90004779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6096000"/>
            <a:ext cx="609600" cy="609600"/>
          </a:xfrm>
          <a:prstGeom prst="rect">
            <a:avLst/>
          </a:prstGeom>
        </p:spPr>
      </p:pic>
    </p:spTree>
  </p:cSld>
  <p:clrMapOvr>
    <a:masterClrMapping/>
  </p:clrMapOvr>
  <p:transition spd="slow" advTm="442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7" objId="3"/>
        <p14:stopEvt time="4386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868362"/>
          </a:xfrm>
        </p:spPr>
        <p:txBody>
          <a:bodyPr/>
          <a:lstStyle/>
          <a:p>
            <a:pPr eaLnBrk="1" hangingPunct="1"/>
            <a:r>
              <a:rPr lang="en-US" altLang="en-US" dirty="0" smtClean="0"/>
              <a:t>        </a:t>
            </a:r>
            <a:r>
              <a:rPr lang="en-US" altLang="en-US" dirty="0" smtClean="0">
                <a:solidFill>
                  <a:srgbClr val="006600"/>
                </a:solidFill>
                <a:effectLst>
                  <a:outerShdw blurRad="38100" dist="38100" dir="2700000" algn="tl">
                    <a:srgbClr val="000000">
                      <a:alpha val="43137"/>
                    </a:srgbClr>
                  </a:outerShdw>
                </a:effectLst>
              </a:rPr>
              <a:t>Client Funds</a:t>
            </a:r>
          </a:p>
        </p:txBody>
      </p:sp>
      <p:sp>
        <p:nvSpPr>
          <p:cNvPr id="41987" name="Rectangle 3"/>
          <p:cNvSpPr>
            <a:spLocks noGrp="1" noChangeArrowheads="1"/>
          </p:cNvSpPr>
          <p:nvPr>
            <p:ph type="body" idx="1"/>
          </p:nvPr>
        </p:nvSpPr>
        <p:spPr>
          <a:xfrm>
            <a:off x="457200" y="1577915"/>
            <a:ext cx="8534400" cy="4670485"/>
          </a:xfrm>
        </p:spPr>
        <p:txBody>
          <a:bodyPr/>
          <a:lstStyle/>
          <a:p>
            <a:pPr eaLnBrk="1" hangingPunct="1">
              <a:lnSpc>
                <a:spcPct val="80000"/>
              </a:lnSpc>
              <a:defRPr/>
            </a:pPr>
            <a:r>
              <a:rPr lang="en-US" altLang="en-US" sz="2800" dirty="0" smtClean="0">
                <a:solidFill>
                  <a:srgbClr val="006600"/>
                </a:solidFill>
              </a:rPr>
              <a:t>You will receive spending money each month </a:t>
            </a:r>
          </a:p>
          <a:p>
            <a:pPr eaLnBrk="1" hangingPunct="1">
              <a:lnSpc>
                <a:spcPct val="80000"/>
              </a:lnSpc>
              <a:defRPr/>
            </a:pPr>
            <a:r>
              <a:rPr lang="en-US" altLang="en-US" sz="2800" dirty="0" smtClean="0">
                <a:solidFill>
                  <a:srgbClr val="006600"/>
                </a:solidFill>
              </a:rPr>
              <a:t>It will be kept in a checking account for you</a:t>
            </a:r>
          </a:p>
          <a:p>
            <a:pPr eaLnBrk="1" hangingPunct="1">
              <a:lnSpc>
                <a:spcPct val="80000"/>
              </a:lnSpc>
              <a:defRPr/>
            </a:pPr>
            <a:r>
              <a:rPr lang="en-US" altLang="en-US" sz="2800" dirty="0" smtClean="0">
                <a:solidFill>
                  <a:srgbClr val="006600"/>
                </a:solidFill>
              </a:rPr>
              <a:t>Staff can tell you how much money you receive each month</a:t>
            </a:r>
          </a:p>
          <a:p>
            <a:pPr eaLnBrk="1" hangingPunct="1">
              <a:lnSpc>
                <a:spcPct val="80000"/>
              </a:lnSpc>
              <a:defRPr/>
            </a:pPr>
            <a:r>
              <a:rPr lang="en-US" altLang="en-US" sz="2800" dirty="0" smtClean="0">
                <a:solidFill>
                  <a:srgbClr val="006600"/>
                </a:solidFill>
              </a:rPr>
              <a:t>You can ask for money from this account anytime</a:t>
            </a:r>
          </a:p>
          <a:p>
            <a:pPr eaLnBrk="1" hangingPunct="1">
              <a:lnSpc>
                <a:spcPct val="80000"/>
              </a:lnSpc>
              <a:defRPr/>
            </a:pPr>
            <a:r>
              <a:rPr lang="en-US" altLang="en-US" sz="2800" dirty="0" smtClean="0">
                <a:solidFill>
                  <a:srgbClr val="006600"/>
                </a:solidFill>
              </a:rPr>
              <a:t>It is best not to keep a lot of money at your house</a:t>
            </a:r>
          </a:p>
          <a:p>
            <a:pPr eaLnBrk="1" hangingPunct="1">
              <a:lnSpc>
                <a:spcPct val="80000"/>
              </a:lnSpc>
              <a:defRPr/>
            </a:pPr>
            <a:r>
              <a:rPr lang="en-US" altLang="en-US" sz="2800" dirty="0" smtClean="0">
                <a:solidFill>
                  <a:srgbClr val="006600"/>
                </a:solidFill>
              </a:rPr>
              <a:t>Staff can help you open an account at a bank </a:t>
            </a:r>
          </a:p>
          <a:p>
            <a:pPr marL="0" indent="0" defTabSz="344488" eaLnBrk="1" hangingPunct="1">
              <a:lnSpc>
                <a:spcPct val="80000"/>
              </a:lnSpc>
              <a:buFontTx/>
              <a:buNone/>
              <a:defRPr/>
            </a:pPr>
            <a:r>
              <a:rPr lang="en-US" altLang="en-US" sz="2800" dirty="0" smtClean="0">
                <a:solidFill>
                  <a:srgbClr val="006600"/>
                </a:solidFill>
              </a:rPr>
              <a:t>    or you may keep your money in a lock box at your 	home</a:t>
            </a:r>
          </a:p>
          <a:p>
            <a:pPr eaLnBrk="1" hangingPunct="1">
              <a:lnSpc>
                <a:spcPct val="80000"/>
              </a:lnSpc>
              <a:defRPr/>
            </a:pPr>
            <a:r>
              <a:rPr lang="en-US" altLang="en-US" sz="2800" dirty="0" smtClean="0">
                <a:solidFill>
                  <a:srgbClr val="006600"/>
                </a:solidFill>
              </a:rPr>
              <a:t>If you work, you will also get a paycheck </a:t>
            </a:r>
          </a:p>
          <a:p>
            <a:pPr eaLnBrk="1" hangingPunct="1">
              <a:lnSpc>
                <a:spcPct val="80000"/>
              </a:lnSpc>
              <a:defRPr/>
            </a:pPr>
            <a:r>
              <a:rPr lang="en-US" altLang="en-US" sz="2800" dirty="0" smtClean="0">
                <a:solidFill>
                  <a:srgbClr val="006600"/>
                </a:solidFill>
              </a:rPr>
              <a:t>Staff can help you budget your money if you need help</a:t>
            </a:r>
          </a:p>
          <a:p>
            <a:pPr eaLnBrk="1" hangingPunct="1">
              <a:lnSpc>
                <a:spcPct val="80000"/>
              </a:lnSpc>
              <a:defRPr/>
            </a:pPr>
            <a:endParaRPr lang="en-US" altLang="en-US" sz="1600" dirty="0" smtClean="0">
              <a:solidFill>
                <a:srgbClr val="006600"/>
              </a:solidFill>
            </a:endParaRPr>
          </a:p>
          <a:p>
            <a:pPr eaLnBrk="1" hangingPunct="1">
              <a:lnSpc>
                <a:spcPct val="80000"/>
              </a:lnSpc>
              <a:buFontTx/>
              <a:buNone/>
              <a:defRPr/>
            </a:pPr>
            <a:endParaRPr lang="en-US" altLang="en-US" sz="1600" dirty="0" smtClean="0">
              <a:solidFill>
                <a:srgbClr val="006600"/>
              </a:solidFill>
            </a:endParaRPr>
          </a:p>
        </p:txBody>
      </p:sp>
      <p:pic>
        <p:nvPicPr>
          <p:cNvPr id="8196" name="Picture 4" descr="MCj043984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47" y="107950"/>
            <a:ext cx="20701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073715"/>
            <a:ext cx="609600" cy="609600"/>
          </a:xfrm>
          <a:prstGeom prst="rect">
            <a:avLst/>
          </a:prstGeom>
        </p:spPr>
      </p:pic>
    </p:spTree>
  </p:cSld>
  <p:clrMapOvr>
    <a:masterClrMapping/>
  </p:clrMapOvr>
  <p:transition advTm="246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8" objId="3"/>
        <p14:stopEvt time="24667"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15962"/>
          </a:xfrm>
        </p:spPr>
        <p:txBody>
          <a:bodyPr/>
          <a:lstStyle/>
          <a:p>
            <a:pPr eaLnBrk="1" hangingPunct="1"/>
            <a:r>
              <a:rPr lang="en-US" altLang="en-US" sz="4000" dirty="0" smtClean="0">
                <a:solidFill>
                  <a:srgbClr val="663300"/>
                </a:solidFill>
              </a:rPr>
              <a:t>Fees For Services</a:t>
            </a:r>
          </a:p>
        </p:txBody>
      </p:sp>
      <p:sp>
        <p:nvSpPr>
          <p:cNvPr id="9219" name="Rectangle 3"/>
          <p:cNvSpPr>
            <a:spLocks noGrp="1" noChangeArrowheads="1"/>
          </p:cNvSpPr>
          <p:nvPr>
            <p:ph type="body" idx="1"/>
          </p:nvPr>
        </p:nvSpPr>
        <p:spPr>
          <a:xfrm>
            <a:off x="457200" y="1371600"/>
            <a:ext cx="8458200" cy="5257800"/>
          </a:xfrm>
        </p:spPr>
        <p:txBody>
          <a:bodyPr/>
          <a:lstStyle/>
          <a:p>
            <a:pPr marL="0" indent="0" eaLnBrk="1" hangingPunct="1">
              <a:lnSpc>
                <a:spcPct val="80000"/>
              </a:lnSpc>
              <a:buFontTx/>
              <a:buNone/>
            </a:pPr>
            <a:r>
              <a:rPr lang="en-US" altLang="en-US" sz="2400" dirty="0" smtClean="0"/>
              <a:t>There are fees for all services, some of the money comes from Community Opportunities and some from the Department of Mental Health.</a:t>
            </a:r>
          </a:p>
          <a:p>
            <a:pPr eaLnBrk="1" hangingPunct="1">
              <a:lnSpc>
                <a:spcPct val="80000"/>
              </a:lnSpc>
              <a:buFontTx/>
              <a:buNone/>
            </a:pPr>
            <a:endParaRPr lang="en-US" altLang="en-US" sz="2400" dirty="0" smtClean="0"/>
          </a:p>
          <a:p>
            <a:pPr eaLnBrk="1" hangingPunct="1">
              <a:lnSpc>
                <a:spcPct val="80000"/>
              </a:lnSpc>
            </a:pPr>
            <a:r>
              <a:rPr lang="en-US" altLang="en-US" sz="2400" dirty="0" smtClean="0"/>
              <a:t>If have a paying job, you may have to pay some rent, </a:t>
            </a:r>
          </a:p>
          <a:p>
            <a:pPr eaLnBrk="1" hangingPunct="1">
              <a:lnSpc>
                <a:spcPct val="80000"/>
              </a:lnSpc>
              <a:buFontTx/>
              <a:buNone/>
            </a:pPr>
            <a:r>
              <a:rPr lang="en-US" altLang="en-US" sz="2400" dirty="0" smtClean="0"/>
              <a:t>	which will be based on how much money you make </a:t>
            </a:r>
          </a:p>
          <a:p>
            <a:pPr eaLnBrk="1" hangingPunct="1">
              <a:lnSpc>
                <a:spcPct val="80000"/>
              </a:lnSpc>
            </a:pPr>
            <a:r>
              <a:rPr lang="en-US" altLang="en-US" sz="2400" dirty="0" smtClean="0"/>
              <a:t>You will receive a bill every month telling you how much you owe</a:t>
            </a:r>
          </a:p>
          <a:p>
            <a:pPr eaLnBrk="1" hangingPunct="1">
              <a:lnSpc>
                <a:spcPct val="80000"/>
              </a:lnSpc>
            </a:pPr>
            <a:r>
              <a:rPr lang="en-US" altLang="en-US" sz="2400" dirty="0" smtClean="0"/>
              <a:t>Bills can be paid to the Administrative Assistant at the Program Building</a:t>
            </a:r>
          </a:p>
          <a:p>
            <a:pPr eaLnBrk="1" hangingPunct="1">
              <a:lnSpc>
                <a:spcPct val="80000"/>
              </a:lnSpc>
            </a:pPr>
            <a:r>
              <a:rPr lang="en-US" altLang="en-US" sz="2400" dirty="0" smtClean="0"/>
              <a:t>Staff can help you budget for these bills and show you how to pay them</a:t>
            </a:r>
          </a:p>
          <a:p>
            <a:pPr eaLnBrk="1" hangingPunct="1">
              <a:lnSpc>
                <a:spcPct val="80000"/>
              </a:lnSpc>
            </a:pPr>
            <a:r>
              <a:rPr lang="en-US" altLang="en-US" sz="2400" dirty="0" smtClean="0"/>
              <a:t>A current cost of services is available upon request</a:t>
            </a:r>
          </a:p>
          <a:p>
            <a:pPr eaLnBrk="1" hangingPunct="1">
              <a:lnSpc>
                <a:spcPct val="80000"/>
              </a:lnSpc>
              <a:buFontTx/>
              <a:buNone/>
            </a:pPr>
            <a:endParaRPr lang="en-US" altLang="en-US" sz="1600" dirty="0" smtClean="0">
              <a:solidFill>
                <a:srgbClr val="663300"/>
              </a:solidFill>
            </a:endParaRPr>
          </a:p>
        </p:txBody>
      </p:sp>
      <p:pic>
        <p:nvPicPr>
          <p:cNvPr id="9220" name="Picture 4" descr="MCj039794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52400"/>
            <a:ext cx="11509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3069" y="6051006"/>
            <a:ext cx="609600" cy="609600"/>
          </a:xfrm>
          <a:prstGeom prst="rect">
            <a:avLst/>
          </a:prstGeom>
        </p:spPr>
      </p:pic>
    </p:spTree>
  </p:cSld>
  <p:clrMapOvr>
    <a:masterClrMapping/>
  </p:clrMapOvr>
  <p:transition advTm="280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5" objId="3"/>
        <p14:stopEvt time="27862"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BDBD"/>
            </a:gs>
            <a:gs pos="100000">
              <a:srgbClr val="FF7C80"/>
            </a:gs>
          </a:gsLst>
          <a:path path="rect">
            <a:fillToRect r="100000" b="10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152400"/>
            <a:ext cx="8229600" cy="715962"/>
          </a:xfrm>
        </p:spPr>
        <p:txBody>
          <a:bodyPr/>
          <a:lstStyle/>
          <a:p>
            <a:pPr eaLnBrk="1" hangingPunct="1"/>
            <a:r>
              <a:rPr lang="en-US" altLang="en-US" sz="4000" dirty="0" smtClean="0">
                <a:solidFill>
                  <a:srgbClr val="FF0000"/>
                </a:solidFill>
              </a:rPr>
              <a:t>Choice, Rules &amp; Responsibilities</a:t>
            </a:r>
          </a:p>
        </p:txBody>
      </p:sp>
      <p:sp>
        <p:nvSpPr>
          <p:cNvPr id="10243" name="Rectangle 3"/>
          <p:cNvSpPr>
            <a:spLocks noGrp="1" noChangeArrowheads="1"/>
          </p:cNvSpPr>
          <p:nvPr>
            <p:ph type="body" idx="1"/>
          </p:nvPr>
        </p:nvSpPr>
        <p:spPr>
          <a:xfrm>
            <a:off x="304800" y="925369"/>
            <a:ext cx="8382000" cy="5627831"/>
          </a:xfrm>
        </p:spPr>
        <p:txBody>
          <a:bodyPr/>
          <a:lstStyle/>
          <a:p>
            <a:pPr eaLnBrk="1" hangingPunct="1"/>
            <a:r>
              <a:rPr lang="en-US" altLang="en-US" sz="2400" dirty="0" smtClean="0"/>
              <a:t>You have a choice of where you live, who you live with and things you do in the community, including things with people who do not have disabilities. </a:t>
            </a:r>
          </a:p>
          <a:p>
            <a:pPr eaLnBrk="1" hangingPunct="1"/>
            <a:r>
              <a:rPr lang="en-US" altLang="en-US" sz="2400" dirty="0" smtClean="0"/>
              <a:t>You may choose how to decorate your room, have a key to your home and a lock for your bedroom if you wish. </a:t>
            </a:r>
          </a:p>
          <a:p>
            <a:pPr eaLnBrk="1" hangingPunct="1"/>
            <a:r>
              <a:rPr lang="en-US" altLang="en-US" sz="2400" dirty="0" smtClean="0"/>
              <a:t>You have a choice how you spend your free time.</a:t>
            </a:r>
          </a:p>
          <a:p>
            <a:pPr eaLnBrk="1" hangingPunct="1"/>
            <a:r>
              <a:rPr lang="en-US" altLang="en-US" sz="2400" dirty="0" smtClean="0"/>
              <a:t>You may invite friends and family to your home.</a:t>
            </a:r>
          </a:p>
          <a:p>
            <a:pPr eaLnBrk="1" hangingPunct="1"/>
            <a:r>
              <a:rPr lang="en-US" altLang="en-US" sz="2400" dirty="0" smtClean="0"/>
              <a:t>If you smoke, you can only smoke in certain areas. </a:t>
            </a:r>
          </a:p>
          <a:p>
            <a:pPr eaLnBrk="1" hangingPunct="1"/>
            <a:r>
              <a:rPr lang="en-US" altLang="en-US" sz="2400" dirty="0" smtClean="0"/>
              <a:t>You have the responsibility to participate in all areas of your life such as helping with chores in your home such as: cooking, cleaning and laundry.</a:t>
            </a:r>
          </a:p>
          <a:p>
            <a:pPr eaLnBrk="1" hangingPunct="1"/>
            <a:r>
              <a:rPr lang="en-US" altLang="en-US" sz="2400" dirty="0" smtClean="0"/>
              <a:t>You must treat others in your home with respect and are responsible for your actions at all times. If you damage something, you will have to pay for it (up to $50).</a:t>
            </a:r>
          </a:p>
          <a:p>
            <a:pPr eaLnBrk="1" hangingPunct="1">
              <a:buFontTx/>
              <a:buNone/>
            </a:pPr>
            <a:endParaRPr lang="en-US" altLang="en-US" sz="2000" dirty="0" smtClean="0"/>
          </a:p>
        </p:txBody>
      </p:sp>
      <p:pic>
        <p:nvPicPr>
          <p:cNvPr id="10245" name="Picture 5" descr="MCj043982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222" y="76200"/>
            <a:ext cx="1192355" cy="119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9089" y="6096000"/>
            <a:ext cx="609600" cy="609600"/>
          </a:xfrm>
          <a:prstGeom prst="rect">
            <a:avLst/>
          </a:prstGeom>
        </p:spPr>
      </p:pic>
    </p:spTree>
  </p:cSld>
  <p:clrMapOvr>
    <a:masterClrMapping/>
  </p:clrMapOvr>
  <p:transition advTm="40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0" objId="3"/>
        <p14:stopEvt time="40548" objId="3"/>
      </p14:showEvtLst>
    </p:ext>
  </p:extLst>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1707</TotalTime>
  <Words>2912</Words>
  <Application>Microsoft Office PowerPoint</Application>
  <PresentationFormat>On-screen Show (4:3)</PresentationFormat>
  <Paragraphs>210</Paragraphs>
  <Slides>29</Slides>
  <Notes>13</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Times New Roman</vt:lpstr>
      <vt:lpstr>Wingdings</vt:lpstr>
      <vt:lpstr>Default Design</vt:lpstr>
      <vt:lpstr>Residential Services</vt:lpstr>
      <vt:lpstr>About Community Opportunities</vt:lpstr>
      <vt:lpstr>Residential Services</vt:lpstr>
      <vt:lpstr>Admission To  Residential Services</vt:lpstr>
      <vt:lpstr>PowerPoint Presentation</vt:lpstr>
      <vt:lpstr>People Who Work With You </vt:lpstr>
      <vt:lpstr>        Client Funds</vt:lpstr>
      <vt:lpstr>Fees For Services</vt:lpstr>
      <vt:lpstr>Choice, Rules &amp;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The Right To </vt:lpstr>
      <vt:lpstr>You Have The Right</vt:lpstr>
      <vt:lpstr>You Have The Right:</vt:lpstr>
      <vt:lpstr>PowerPoint Presentation</vt:lpstr>
      <vt:lpstr>We will look into any reported issues or concerns you have with your services or supports and attempt to resolve them quickly. </vt:lpstr>
      <vt:lpstr>PowerPoint Presentation</vt:lpstr>
      <vt:lpstr>PowerPoint Presentation</vt:lpstr>
      <vt:lpstr> Information about you will be kept private </vt:lpstr>
      <vt:lpstr>Your Rights Under HIPAA</vt:lpstr>
      <vt:lpstr>     Your Personal Information</vt:lpstr>
      <vt:lpstr>Community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Services</dc:title>
  <dc:creator>Debra Cates</dc:creator>
  <cp:lastModifiedBy>Admin</cp:lastModifiedBy>
  <cp:revision>76</cp:revision>
  <dcterms:created xsi:type="dcterms:W3CDTF">2009-06-04T15:57:31Z</dcterms:created>
  <dcterms:modified xsi:type="dcterms:W3CDTF">2023-04-06T19:39:55Z</dcterms:modified>
</cp:coreProperties>
</file>