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7" r:id="rId4"/>
    <p:sldId id="261" r:id="rId5"/>
    <p:sldId id="295" r:id="rId6"/>
    <p:sldId id="286" r:id="rId7"/>
    <p:sldId id="260" r:id="rId8"/>
    <p:sldId id="266" r:id="rId9"/>
    <p:sldId id="310" r:id="rId10"/>
    <p:sldId id="296" r:id="rId11"/>
    <p:sldId id="297" r:id="rId12"/>
    <p:sldId id="311" r:id="rId13"/>
    <p:sldId id="315" r:id="rId14"/>
    <p:sldId id="298" r:id="rId15"/>
    <p:sldId id="299" r:id="rId16"/>
    <p:sldId id="300" r:id="rId17"/>
    <p:sldId id="301" r:id="rId18"/>
    <p:sldId id="302" r:id="rId19"/>
    <p:sldId id="303" r:id="rId20"/>
    <p:sldId id="305" r:id="rId21"/>
    <p:sldId id="312" r:id="rId22"/>
    <p:sldId id="313" r:id="rId23"/>
    <p:sldId id="306" r:id="rId24"/>
    <p:sldId id="307" r:id="rId25"/>
    <p:sldId id="309" r:id="rId26"/>
    <p:sldId id="314" r:id="rId27"/>
    <p:sldId id="284" r:id="rId28"/>
    <p:sldId id="262" r:id="rId29"/>
    <p:sldId id="283"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800000"/>
    <a:srgbClr val="FF6600"/>
    <a:srgbClr val="6600FF"/>
    <a:srgbClr val="9999FF"/>
    <a:srgbClr val="3366FF"/>
    <a:srgbClr val="FF33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09" autoAdjust="0"/>
  </p:normalViewPr>
  <p:slideViewPr>
    <p:cSldViewPr>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8F89BE1-79C4-46C5-B86A-8F8B7D880866}" type="slidenum">
              <a:rPr lang="en-US" altLang="en-US"/>
              <a:pPr>
                <a:defRPr/>
              </a:pPr>
              <a:t>‹#›</a:t>
            </a:fld>
            <a:endParaRPr lang="en-US" altLang="en-US"/>
          </a:p>
        </p:txBody>
      </p:sp>
    </p:spTree>
    <p:extLst>
      <p:ext uri="{BB962C8B-B14F-4D97-AF65-F5344CB8AC3E}">
        <p14:creationId xmlns:p14="http://schemas.microsoft.com/office/powerpoint/2010/main" val="34945921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D16721-A9DE-419F-97FF-B37FC4E32F62}" type="slidenum">
              <a:rPr lang="en-US" altLang="en-US" smtClean="0"/>
              <a:pPr eaLnBrk="1" hangingPunct="1">
                <a:spcBef>
                  <a:spcPct val="0"/>
                </a:spcBef>
              </a:pPr>
              <a:t>1</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F19D71-94BC-45A1-8C94-1C4112F7A94E}" type="slidenum">
              <a:rPr lang="en-US" altLang="en-US" smtClean="0"/>
              <a:pPr eaLnBrk="1" hangingPunct="1">
                <a:spcBef>
                  <a:spcPct val="0"/>
                </a:spcBef>
              </a:pPr>
              <a:t>28</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4DE98-B7FE-4536-AF89-D61960615BC0}" type="slidenum">
              <a:rPr lang="en-US" altLang="en-US" smtClean="0"/>
              <a:pPr eaLnBrk="1" hangingPunct="1">
                <a:spcBef>
                  <a:spcPct val="0"/>
                </a:spcBef>
              </a:pPr>
              <a:t>2</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14B14B0-539F-4B4F-8ADB-0374DA722D1A}" type="slidenum">
              <a:rPr lang="en-US" altLang="en-US" smtClean="0"/>
              <a:pPr eaLnBrk="1" hangingPunct="1">
                <a:spcBef>
                  <a:spcPct val="0"/>
                </a:spcBef>
              </a:pPr>
              <a:t>3</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E98895-8D2F-4226-89B2-B577C31CE2AF}" type="slidenum">
              <a:rPr lang="en-US" altLang="en-US" smtClean="0"/>
              <a:pPr eaLnBrk="1" hangingPunct="1">
                <a:spcBef>
                  <a:spcPct val="0"/>
                </a:spcBef>
              </a:pPr>
              <a:t>6</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FF9A65-79D7-4944-85D1-6E8F03E8FB51}" type="slidenum">
              <a:rPr lang="en-US" altLang="en-US" smtClean="0"/>
              <a:pPr eaLnBrk="1" hangingPunct="1">
                <a:spcBef>
                  <a:spcPct val="0"/>
                </a:spcBef>
              </a:pPr>
              <a:t>16</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mtClean="0"/>
              <a:t>You have the right to say Yes or No to Services</a:t>
            </a:r>
          </a:p>
        </p:txBody>
      </p:sp>
    </p:spTree>
    <p:extLst>
      <p:ext uri="{BB962C8B-B14F-4D97-AF65-F5344CB8AC3E}">
        <p14:creationId xmlns:p14="http://schemas.microsoft.com/office/powerpoint/2010/main" val="397302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EA11AC4-958D-49AC-A0BE-F293E1B88FC4}" type="slidenum">
              <a:rPr lang="en-US" altLang="en-US" smtClean="0"/>
              <a:pPr eaLnBrk="1" hangingPunct="1">
                <a:spcBef>
                  <a:spcPct val="0"/>
                </a:spcBef>
              </a:pPr>
              <a:t>21</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t>You have the right to offer complaints to the agency</a:t>
            </a:r>
          </a:p>
        </p:txBody>
      </p:sp>
    </p:spTree>
    <p:extLst>
      <p:ext uri="{BB962C8B-B14F-4D97-AF65-F5344CB8AC3E}">
        <p14:creationId xmlns:p14="http://schemas.microsoft.com/office/powerpoint/2010/main" val="370499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29A9D00-5AD8-4F06-B318-08619904ACE4}" type="slidenum">
              <a:rPr lang="en-US" altLang="en-US" smtClean="0"/>
              <a:pPr eaLnBrk="1" hangingPunct="1">
                <a:spcBef>
                  <a:spcPct val="0"/>
                </a:spcBef>
              </a:pPr>
              <a:t>23</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smtClean="0"/>
              <a:t>You have the right to have information about you kept private</a:t>
            </a:r>
          </a:p>
        </p:txBody>
      </p:sp>
    </p:spTree>
    <p:extLst>
      <p:ext uri="{BB962C8B-B14F-4D97-AF65-F5344CB8AC3E}">
        <p14:creationId xmlns:p14="http://schemas.microsoft.com/office/powerpoint/2010/main" val="200027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8AA8C4-A111-4ECA-AD4C-2752048F9312}" type="slidenum">
              <a:rPr lang="en-US" altLang="en-US" smtClean="0"/>
              <a:pPr eaLnBrk="1" hangingPunct="1">
                <a:spcBef>
                  <a:spcPct val="0"/>
                </a:spcBef>
              </a:pPr>
              <a:t>24</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en-US" smtClean="0"/>
              <a:t>Your Personal Information.  Community Opportunities can give information about you to doctors, emergency staff, insurance companies or other agencies to make sure you have the care you need without asking you if it’s okay.</a:t>
            </a:r>
          </a:p>
        </p:txBody>
      </p:sp>
    </p:spTree>
    <p:extLst>
      <p:ext uri="{BB962C8B-B14F-4D97-AF65-F5344CB8AC3E}">
        <p14:creationId xmlns:p14="http://schemas.microsoft.com/office/powerpoint/2010/main" val="280243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464DDF-E4CC-4EB9-A8A8-1E6F940A9B42}"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Your rights under HIPAA (the Health Insurance Portability and Accountability Act)</a:t>
            </a:r>
          </a:p>
          <a:p>
            <a:pPr eaLnBrk="1" hangingPunct="1"/>
            <a:r>
              <a:rPr lang="en-US" altLang="en-US" smtClean="0"/>
              <a:t>You can – see a copy of your records, ask for changes to your information, ask who we have given your information to, talk to us at your home or in the office, have a full copy of your Notice of Privacy Practices, make a complaint if you think any of your rights haven’t been met</a:t>
            </a:r>
          </a:p>
        </p:txBody>
      </p:sp>
    </p:spTree>
    <p:extLst>
      <p:ext uri="{BB962C8B-B14F-4D97-AF65-F5344CB8AC3E}">
        <p14:creationId xmlns:p14="http://schemas.microsoft.com/office/powerpoint/2010/main" val="118810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4B13281-3CA1-46CD-AAF5-62CF43F7D937}" type="slidenum">
              <a:rPr lang="en-US" altLang="en-US"/>
              <a:pPr>
                <a:defRPr/>
              </a:pPr>
              <a:t>‹#›</a:t>
            </a:fld>
            <a:endParaRPr lang="en-US" altLang="en-US"/>
          </a:p>
        </p:txBody>
      </p:sp>
    </p:spTree>
    <p:extLst>
      <p:ext uri="{BB962C8B-B14F-4D97-AF65-F5344CB8AC3E}">
        <p14:creationId xmlns:p14="http://schemas.microsoft.com/office/powerpoint/2010/main" val="3966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B001B75-46FD-4899-BE89-1F3AEE743825}" type="slidenum">
              <a:rPr lang="en-US" altLang="en-US"/>
              <a:pPr>
                <a:defRPr/>
              </a:pPr>
              <a:t>‹#›</a:t>
            </a:fld>
            <a:endParaRPr lang="en-US" altLang="en-US"/>
          </a:p>
        </p:txBody>
      </p:sp>
    </p:spTree>
    <p:extLst>
      <p:ext uri="{BB962C8B-B14F-4D97-AF65-F5344CB8AC3E}">
        <p14:creationId xmlns:p14="http://schemas.microsoft.com/office/powerpoint/2010/main" val="372785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58F21AA-D682-4E79-975D-06797A8F8BFD}" type="slidenum">
              <a:rPr lang="en-US" altLang="en-US"/>
              <a:pPr>
                <a:defRPr/>
              </a:pPr>
              <a:t>‹#›</a:t>
            </a:fld>
            <a:endParaRPr lang="en-US" altLang="en-US"/>
          </a:p>
        </p:txBody>
      </p:sp>
    </p:spTree>
    <p:extLst>
      <p:ext uri="{BB962C8B-B14F-4D97-AF65-F5344CB8AC3E}">
        <p14:creationId xmlns:p14="http://schemas.microsoft.com/office/powerpoint/2010/main" val="214455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435ACB-4A9E-45B2-999F-9B931D3F20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4528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59D7-6C29-40D3-B114-FE34B058FF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7966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84CB63-B1B5-4179-9B64-923A6A8542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8083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952DF1-F5F7-4DF6-BAA6-6D6BC6F615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2869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90CB8C-F634-4221-9EFD-33FF319F82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281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249500-A61A-4828-9DE0-AC4A0B0D59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709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AA8166-E215-46CC-B78E-EE235967BEF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9995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3C7EF-AD01-4050-A384-1262B93758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380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BCD6A7-AF9A-4BEB-8172-45A1861D3F15}" type="slidenum">
              <a:rPr lang="en-US" altLang="en-US"/>
              <a:pPr>
                <a:defRPr/>
              </a:pPr>
              <a:t>‹#›</a:t>
            </a:fld>
            <a:endParaRPr lang="en-US" altLang="en-US"/>
          </a:p>
        </p:txBody>
      </p:sp>
    </p:spTree>
    <p:extLst>
      <p:ext uri="{BB962C8B-B14F-4D97-AF65-F5344CB8AC3E}">
        <p14:creationId xmlns:p14="http://schemas.microsoft.com/office/powerpoint/2010/main" val="150333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C2C8DE-AAE2-4057-88E3-2E6459CCE0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791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7BA1B-5DF5-4371-A172-AB61E8BBD4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3890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815CF6-BBA2-4D38-9DEA-44D8324013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603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90A6EA-9E6B-4800-B918-86AA4B0DC3D9}" type="slidenum">
              <a:rPr lang="en-US" altLang="en-US"/>
              <a:pPr>
                <a:defRPr/>
              </a:pPr>
              <a:t>‹#›</a:t>
            </a:fld>
            <a:endParaRPr lang="en-US" altLang="en-US"/>
          </a:p>
        </p:txBody>
      </p:sp>
    </p:spTree>
    <p:extLst>
      <p:ext uri="{BB962C8B-B14F-4D97-AF65-F5344CB8AC3E}">
        <p14:creationId xmlns:p14="http://schemas.microsoft.com/office/powerpoint/2010/main" val="282577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D4BB302-6D10-4AF2-BFAF-C868251C4B3B}" type="slidenum">
              <a:rPr lang="en-US" altLang="en-US"/>
              <a:pPr>
                <a:defRPr/>
              </a:pPr>
              <a:t>‹#›</a:t>
            </a:fld>
            <a:endParaRPr lang="en-US" altLang="en-US"/>
          </a:p>
        </p:txBody>
      </p:sp>
    </p:spTree>
    <p:extLst>
      <p:ext uri="{BB962C8B-B14F-4D97-AF65-F5344CB8AC3E}">
        <p14:creationId xmlns:p14="http://schemas.microsoft.com/office/powerpoint/2010/main" val="227931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BD80D31-9FBA-4F7D-A598-D82CDC780662}" type="slidenum">
              <a:rPr lang="en-US" altLang="en-US"/>
              <a:pPr>
                <a:defRPr/>
              </a:pPr>
              <a:t>‹#›</a:t>
            </a:fld>
            <a:endParaRPr lang="en-US" altLang="en-US"/>
          </a:p>
        </p:txBody>
      </p:sp>
    </p:spTree>
    <p:extLst>
      <p:ext uri="{BB962C8B-B14F-4D97-AF65-F5344CB8AC3E}">
        <p14:creationId xmlns:p14="http://schemas.microsoft.com/office/powerpoint/2010/main" val="385078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518631E-42E3-41FC-B9B3-6442C869F505}" type="slidenum">
              <a:rPr lang="en-US" altLang="en-US"/>
              <a:pPr>
                <a:defRPr/>
              </a:pPr>
              <a:t>‹#›</a:t>
            </a:fld>
            <a:endParaRPr lang="en-US" altLang="en-US"/>
          </a:p>
        </p:txBody>
      </p:sp>
    </p:spTree>
    <p:extLst>
      <p:ext uri="{BB962C8B-B14F-4D97-AF65-F5344CB8AC3E}">
        <p14:creationId xmlns:p14="http://schemas.microsoft.com/office/powerpoint/2010/main" val="120119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C425B7E-2ECA-4002-A5B5-32D64EC85B91}" type="slidenum">
              <a:rPr lang="en-US" altLang="en-US"/>
              <a:pPr>
                <a:defRPr/>
              </a:pPr>
              <a:t>‹#›</a:t>
            </a:fld>
            <a:endParaRPr lang="en-US" altLang="en-US"/>
          </a:p>
        </p:txBody>
      </p:sp>
    </p:spTree>
    <p:extLst>
      <p:ext uri="{BB962C8B-B14F-4D97-AF65-F5344CB8AC3E}">
        <p14:creationId xmlns:p14="http://schemas.microsoft.com/office/powerpoint/2010/main" val="162607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264F517-C9F2-4798-80FC-9DA3A10B5B5A}" type="slidenum">
              <a:rPr lang="en-US" altLang="en-US"/>
              <a:pPr>
                <a:defRPr/>
              </a:pPr>
              <a:t>‹#›</a:t>
            </a:fld>
            <a:endParaRPr lang="en-US" altLang="en-US"/>
          </a:p>
        </p:txBody>
      </p:sp>
    </p:spTree>
    <p:extLst>
      <p:ext uri="{BB962C8B-B14F-4D97-AF65-F5344CB8AC3E}">
        <p14:creationId xmlns:p14="http://schemas.microsoft.com/office/powerpoint/2010/main" val="226457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DA95113-6140-4A03-931E-A0C057B20ED1}" type="slidenum">
              <a:rPr lang="en-US" altLang="en-US"/>
              <a:pPr>
                <a:defRPr/>
              </a:pPr>
              <a:t>‹#›</a:t>
            </a:fld>
            <a:endParaRPr lang="en-US" altLang="en-US"/>
          </a:p>
        </p:txBody>
      </p:sp>
    </p:spTree>
    <p:extLst>
      <p:ext uri="{BB962C8B-B14F-4D97-AF65-F5344CB8AC3E}">
        <p14:creationId xmlns:p14="http://schemas.microsoft.com/office/powerpoint/2010/main" val="215642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27EE295-DC0B-44F7-86B1-AC5EDD4FDDF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2BBE48B-ADFC-4D34-89DC-29EB2EE1471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084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6.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35.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w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40.wmf"/><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42.jp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43.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45.wmf"/><Relationship Id="rId4" Type="http://schemas.openxmlformats.org/officeDocument/2006/relationships/image" Target="../media/image44.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219200" y="2438400"/>
            <a:ext cx="73152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5400" dirty="0"/>
              <a:t>Employment Services</a:t>
            </a:r>
          </a:p>
          <a:p>
            <a:pPr algn="ctr" eaLnBrk="1" hangingPunct="1">
              <a:spcBef>
                <a:spcPct val="50000"/>
              </a:spcBef>
              <a:buFontTx/>
              <a:buNone/>
            </a:pPr>
            <a:r>
              <a:rPr lang="en-US" altLang="en-US" sz="5400" dirty="0" smtClean="0"/>
              <a:t> Participant Handbook</a:t>
            </a:r>
            <a:endParaRPr lang="en-US" altLang="en-US" sz="5400" dirty="0"/>
          </a:p>
        </p:txBody>
      </p:sp>
      <p:pic>
        <p:nvPicPr>
          <p:cNvPr id="2051" name="Picture 6" descr="Com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9679"/>
            <a:ext cx="2438400" cy="2525485"/>
          </a:xfrm>
          <a:prstGeom prst="ellipse">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ile:Pointofsale jobs.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149679"/>
            <a:ext cx="2438400" cy="1828800"/>
          </a:xfrm>
          <a:prstGeom prst="rect">
            <a:avLst/>
          </a:prstGeom>
        </p:spPr>
      </p:pic>
      <p:pic>
        <p:nvPicPr>
          <p:cNvPr id="5" name="Picture 4" descr="International Academy for Building Capacit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4800599"/>
            <a:ext cx="3105120" cy="1940700"/>
          </a:xfrm>
          <a:prstGeom prst="rect">
            <a:avLst/>
          </a:prstGeom>
        </p:spPr>
      </p:pic>
      <p:pic>
        <p:nvPicPr>
          <p:cNvPr id="7" name="Picture 6" descr="Scene of the Crime with Author Ann Cleeves! ~ Kittling: Book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800599"/>
            <a:ext cx="2546301" cy="1937545"/>
          </a:xfrm>
          <a:prstGeom prst="rect">
            <a:avLst/>
          </a:prstGeom>
        </p:spPr>
      </p:pic>
      <p:pic>
        <p:nvPicPr>
          <p:cNvPr id="8" name="Picture 7" descr="Office Management PNG Transparent Images | PNG Al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3411" y="184230"/>
            <a:ext cx="2013177" cy="201317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4400" y="6148138"/>
            <a:ext cx="609600" cy="609600"/>
          </a:xfrm>
          <a:prstGeom prst="rect">
            <a:avLst/>
          </a:prstGeom>
        </p:spPr>
      </p:pic>
    </p:spTree>
  </p:cSld>
  <p:clrMapOvr>
    <a:masterClrMapping/>
  </p:clrMapOvr>
  <p:transition advTm="4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4137"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8577"/>
            <a:ext cx="4113627" cy="1015663"/>
          </a:xfrm>
          <a:prstGeom prst="rect">
            <a:avLst/>
          </a:prstGeom>
        </p:spPr>
        <p:txBody>
          <a:bodyPr wrap="none">
            <a:spAutoFit/>
          </a:bodyPr>
          <a:lstStyle/>
          <a:p>
            <a:pPr algn="ctr"/>
            <a:r>
              <a:rPr lang="en-US" altLang="en-US" sz="3000" dirty="0" smtClean="0">
                <a:solidFill>
                  <a:srgbClr val="7030A0"/>
                </a:solidFill>
              </a:rPr>
              <a:t>Non-Participation </a:t>
            </a:r>
          </a:p>
          <a:p>
            <a:pPr algn="ctr"/>
            <a:r>
              <a:rPr lang="en-US" altLang="en-US" sz="3000" dirty="0" smtClean="0">
                <a:solidFill>
                  <a:srgbClr val="7030A0"/>
                </a:solidFill>
              </a:rPr>
              <a:t>by Employment Clients</a:t>
            </a:r>
          </a:p>
        </p:txBody>
      </p:sp>
      <p:sp>
        <p:nvSpPr>
          <p:cNvPr id="3" name="TextBox 2"/>
          <p:cNvSpPr txBox="1"/>
          <p:nvPr/>
        </p:nvSpPr>
        <p:spPr>
          <a:xfrm>
            <a:off x="314980" y="1621971"/>
            <a:ext cx="8525691" cy="4647426"/>
          </a:xfrm>
          <a:prstGeom prst="rect">
            <a:avLst/>
          </a:prstGeom>
          <a:noFill/>
        </p:spPr>
        <p:txBody>
          <a:bodyPr wrap="square" rtlCol="0">
            <a:spAutoFit/>
          </a:bodyPr>
          <a:lstStyle/>
          <a:p>
            <a:r>
              <a:rPr lang="en-US" sz="2400" dirty="0" smtClean="0"/>
              <a:t>It is important for you to attend service appointments as scheduled. When you do not attend appointments it affects services for other clients, staff schedules and how the agency is paid for services. Not attending as scheduled is called “non-participation” when you miss 2 scheduled appointments over an 8 week period or 3 scheduled appointments in a row. </a:t>
            </a:r>
          </a:p>
          <a:p>
            <a:endParaRPr lang="en-US" sz="800" dirty="0" smtClean="0"/>
          </a:p>
          <a:p>
            <a:r>
              <a:rPr lang="en-US" sz="2400" dirty="0" smtClean="0"/>
              <a:t>If non-participation occurs, a letter will be sent to you/your guardian requesting a meeting. If you or your guardian do not respond to 2 follow-up calls to schedule the meeting, or do not attend the meeting once it is scheduled we will probably stop scheduling services with you. You will have to reapply for services if you want them in the future.</a:t>
            </a:r>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1072" y="6029129"/>
            <a:ext cx="609600" cy="609600"/>
          </a:xfrm>
          <a:prstGeom prst="rect">
            <a:avLst/>
          </a:prstGeom>
        </p:spPr>
      </p:pic>
      <p:pic>
        <p:nvPicPr>
          <p:cNvPr id="5" name="Picture 4" descr="Tanveer Naseer » Helping Employees Regain Thei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81" y="141663"/>
            <a:ext cx="2186008" cy="1442765"/>
          </a:xfrm>
          <a:prstGeom prst="rect">
            <a:avLst/>
          </a:prstGeom>
        </p:spPr>
      </p:pic>
    </p:spTree>
    <p:extLst>
      <p:ext uri="{BB962C8B-B14F-4D97-AF65-F5344CB8AC3E}">
        <p14:creationId xmlns:p14="http://schemas.microsoft.com/office/powerpoint/2010/main" val="2307062954"/>
      </p:ext>
    </p:extLst>
  </p:cSld>
  <p:clrMapOvr>
    <a:masterClrMapping/>
  </p:clrMapOvr>
  <mc:AlternateContent xmlns:mc="http://schemas.openxmlformats.org/markup-compatibility/2006" xmlns:p14="http://schemas.microsoft.com/office/powerpoint/2010/main">
    <mc:Choice Requires="p14">
      <p:transition spd="slow" p14:dur="2000" advTm="41792"/>
    </mc:Choice>
    <mc:Fallback xmlns="">
      <p:transition spd="slow" advTm="4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4179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33400"/>
            <a:ext cx="7696200" cy="3947234"/>
          </a:xfrm>
          <a:prstGeom prst="rect">
            <a:avLst/>
          </a:prstGeom>
        </p:spPr>
        <p:txBody>
          <a:bodyPr wrap="square">
            <a:spAutoFit/>
          </a:bodyPr>
          <a:lstStyle/>
          <a:p>
            <a:pPr algn="ctr" eaLnBrk="1" hangingPunct="1"/>
            <a:r>
              <a:rPr lang="en-US" altLang="en-US" sz="4000" b="1" kern="0" dirty="0" smtClean="0">
                <a:solidFill>
                  <a:srgbClr val="6666FF"/>
                </a:solidFill>
              </a:rPr>
              <a:t>Risk vs Choice</a:t>
            </a:r>
            <a:endParaRPr lang="en-US" altLang="en-US" sz="4000" b="1" kern="0" dirty="0">
              <a:solidFill>
                <a:srgbClr val="6666FF"/>
              </a:solidFill>
            </a:endParaRPr>
          </a:p>
          <a:p>
            <a:pPr eaLnBrk="1" hangingPunct="1"/>
            <a:endParaRPr lang="en-US" altLang="en-US" sz="1050" kern="0" dirty="0">
              <a:solidFill>
                <a:srgbClr val="7030A0"/>
              </a:solidFill>
            </a:endParaRPr>
          </a:p>
          <a:p>
            <a:r>
              <a:rPr lang="en-US" altLang="en-US" sz="2500" kern="0" dirty="0" smtClean="0">
                <a:solidFill>
                  <a:srgbClr val="7030A0"/>
                </a:solidFill>
              </a:rPr>
              <a:t>If you choose to do something your team feels is too risky, the team will meet to discuss this activity. They will try to come to an agreement with you by deciding what risks there are, whether or not the risks are too great, and/or how we can work together to make the risks smaller so you can continue to do what you have chosen. Your guardian, if you have one, will be involved in these decisions. </a:t>
            </a:r>
            <a:endParaRPr lang="en-US" altLang="en-US" sz="2500" kern="0" dirty="0">
              <a:solidFill>
                <a:srgbClr val="7030A0"/>
              </a:solidFill>
            </a:endParaRPr>
          </a:p>
        </p:txBody>
      </p:sp>
      <p:pic>
        <p:nvPicPr>
          <p:cNvPr id="5" name="Picture 4" descr="Philosophy of Thought &amp; Logic Fall-2014 - The Collaborato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544391"/>
            <a:ext cx="2660650" cy="23136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6019800"/>
            <a:ext cx="609600" cy="609600"/>
          </a:xfrm>
          <a:prstGeom prst="rect">
            <a:avLst/>
          </a:prstGeom>
        </p:spPr>
      </p:pic>
    </p:spTree>
    <p:extLst>
      <p:ext uri="{BB962C8B-B14F-4D97-AF65-F5344CB8AC3E}">
        <p14:creationId xmlns:p14="http://schemas.microsoft.com/office/powerpoint/2010/main" val="3781355716"/>
      </p:ext>
    </p:extLst>
  </p:cSld>
  <p:clrMapOvr>
    <a:masterClrMapping/>
  </p:clrMapOvr>
  <mc:AlternateContent xmlns:mc="http://schemas.openxmlformats.org/markup-compatibility/2006" xmlns:p14="http://schemas.microsoft.com/office/powerpoint/2010/main">
    <mc:Choice Requires="p14">
      <p:transition spd="slow" p14:dur="2000" advTm="24252"/>
    </mc:Choice>
    <mc:Fallback xmlns="">
      <p:transition spd="slow" advTm="24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2" objId="2"/>
        <p14:stopEvt time="23819"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571500" y="285002"/>
            <a:ext cx="8229600" cy="1139825"/>
          </a:xfrm>
          <a:prstGeom prst="rect">
            <a:avLst/>
          </a:prstGeom>
          <a:noFill/>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5500" kern="0" dirty="0" smtClean="0"/>
              <a:t>Your Rights</a:t>
            </a:r>
            <a:endParaRPr lang="en-US" sz="5500" kern="0" dirty="0"/>
          </a:p>
        </p:txBody>
      </p:sp>
      <p:sp>
        <p:nvSpPr>
          <p:cNvPr id="3" name="Rectangle 2"/>
          <p:cNvSpPr/>
          <p:nvPr/>
        </p:nvSpPr>
        <p:spPr>
          <a:xfrm>
            <a:off x="838200" y="3001932"/>
            <a:ext cx="7696200" cy="286232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4500" dirty="0">
                <a:latin typeface="Arial" panose="020B0604020202020204" pitchFamily="34" charset="0"/>
                <a:ea typeface="Times New Roman" panose="02020603050405020304" pitchFamily="18" charset="0"/>
                <a:cs typeface="Arial" panose="020B0604020202020204" pitchFamily="34" charset="0"/>
              </a:rPr>
              <a:t>You have the right to be free from abuse, neglect, </a:t>
            </a:r>
            <a:r>
              <a:rPr lang="en-US" sz="4500" dirty="0" smtClean="0">
                <a:latin typeface="Arial" panose="020B0604020202020204" pitchFamily="34" charset="0"/>
                <a:ea typeface="Times New Roman" panose="02020603050405020304" pitchFamily="18" charset="0"/>
                <a:cs typeface="Arial" panose="020B0604020202020204" pitchFamily="34" charset="0"/>
              </a:rPr>
              <a:t>humiliation</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smtClean="0">
                <a:latin typeface="Arial" panose="020B0604020202020204" pitchFamily="34" charset="0"/>
                <a:ea typeface="Times New Roman" panose="02020603050405020304" pitchFamily="18" charset="0"/>
                <a:cs typeface="Arial" panose="020B0604020202020204" pitchFamily="34" charset="0"/>
              </a:rPr>
              <a:t>financial </a:t>
            </a:r>
            <a:r>
              <a:rPr lang="en-US" sz="4500" dirty="0">
                <a:latin typeface="Arial" panose="020B0604020202020204" pitchFamily="34" charset="0"/>
                <a:ea typeface="Times New Roman" panose="02020603050405020304" pitchFamily="18" charset="0"/>
                <a:cs typeface="Arial" panose="020B0604020202020204" pitchFamily="34" charset="0"/>
              </a:rPr>
              <a:t>or other </a:t>
            </a:r>
            <a:r>
              <a:rPr lang="en-US" sz="4500" dirty="0" smtClean="0">
                <a:latin typeface="Arial" panose="020B0604020202020204" pitchFamily="34" charset="0"/>
                <a:ea typeface="Times New Roman" panose="02020603050405020304" pitchFamily="18" charset="0"/>
                <a:cs typeface="Arial" panose="020B0604020202020204" pitchFamily="34" charset="0"/>
              </a:rPr>
              <a:t>exploitation and retaliation.</a:t>
            </a:r>
            <a:endParaRPr lang="en-US" sz="4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72858" y="1456142"/>
            <a:ext cx="2857500" cy="151447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101" y="6096000"/>
            <a:ext cx="609600" cy="609600"/>
          </a:xfrm>
          <a:prstGeom prst="rect">
            <a:avLst/>
          </a:prstGeom>
        </p:spPr>
      </p:pic>
    </p:spTree>
    <p:extLst>
      <p:ext uri="{BB962C8B-B14F-4D97-AF65-F5344CB8AC3E}">
        <p14:creationId xmlns:p14="http://schemas.microsoft.com/office/powerpoint/2010/main" val="3434224779"/>
      </p:ext>
    </p:extLst>
  </p:cSld>
  <p:clrMapOvr>
    <a:masterClrMapping/>
  </p:clrMapOvr>
  <mc:AlternateContent xmlns:mc="http://schemas.openxmlformats.org/markup-compatibility/2006">
    <mc:Choice xmlns:p14="http://schemas.microsoft.com/office/powerpoint/2010/main" Requires="p14">
      <p:transition spd="slow" p14:dur="2000" advTm="12109"/>
    </mc:Choice>
    <mc:Fallback>
      <p:transition spd="slow" advTm="12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7" objId="6"/>
        <p14:stopEvt time="12054"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462" y="1407161"/>
            <a:ext cx="8229600"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To control your personal money and </a:t>
            </a:r>
          </a:p>
          <a:p>
            <a:r>
              <a:rPr lang="en-US" sz="2400" dirty="0" smtClean="0"/>
              <a:t>have a job to make money.</a:t>
            </a:r>
          </a:p>
          <a:p>
            <a:endParaRPr lang="en-US" sz="2400" dirty="0" smtClean="0"/>
          </a:p>
          <a:p>
            <a:endParaRPr lang="en-US" sz="2400" dirty="0"/>
          </a:p>
          <a:p>
            <a:endParaRPr lang="en-US" sz="2400" dirty="0" smtClean="0"/>
          </a:p>
          <a:p>
            <a:endParaRPr lang="en-US" sz="2400" dirty="0" smtClean="0"/>
          </a:p>
          <a:p>
            <a:endParaRPr lang="en-US" sz="2400" dirty="0"/>
          </a:p>
          <a:p>
            <a:endParaRPr lang="en-US" sz="2400" dirty="0"/>
          </a:p>
          <a:p>
            <a:pPr marL="342900" indent="-342900">
              <a:buFont typeface="Arial" panose="020B0604020202020204" pitchFamily="34" charset="0"/>
              <a:buChar char="•"/>
            </a:pPr>
            <a:r>
              <a:rPr lang="en-US" sz="2400" dirty="0" smtClean="0"/>
              <a:t>To have privacy and talk to who you </a:t>
            </a:r>
          </a:p>
          <a:p>
            <a:r>
              <a:rPr lang="en-US" sz="2400" dirty="0" smtClean="0"/>
              <a:t>want to privately and have your information </a:t>
            </a:r>
          </a:p>
          <a:p>
            <a:r>
              <a:rPr lang="en-US" sz="2400" dirty="0" smtClean="0"/>
              <a:t>kept private.</a:t>
            </a:r>
          </a:p>
          <a:p>
            <a:endParaRPr lang="en-US" dirty="0"/>
          </a:p>
          <a:p>
            <a:endParaRPr lang="en-US"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dirty="0" smtClean="0"/>
              <a:t>You Have The Right</a:t>
            </a:r>
            <a:endParaRPr lang="en-US" kern="0" dirty="0"/>
          </a:p>
        </p:txBody>
      </p:sp>
      <p:pic>
        <p:nvPicPr>
          <p:cNvPr id="4" name="Picture 3" descr="S.H.I.E.L.D.-themed RFID-shielding wallet / Boing Bo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382" y="1143000"/>
            <a:ext cx="1600200" cy="1600200"/>
          </a:xfrm>
          <a:prstGeom prst="rect">
            <a:avLst/>
          </a:prstGeom>
        </p:spPr>
      </p:pic>
      <p:pic>
        <p:nvPicPr>
          <p:cNvPr id="5" name="Picture 4" descr="Quick News: What’s going on… | Watch Your Life and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88" y="2473560"/>
            <a:ext cx="1918208" cy="1438656"/>
          </a:xfrm>
          <a:prstGeom prst="rect">
            <a:avLst/>
          </a:prstGeom>
        </p:spPr>
      </p:pic>
      <p:pic>
        <p:nvPicPr>
          <p:cNvPr id="6" name="Picture 5" descr="Confidential Email - Extreme Ancestr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5181600"/>
            <a:ext cx="1828800" cy="1371600"/>
          </a:xfrm>
          <a:prstGeom prst="rect">
            <a:avLst/>
          </a:prstGeom>
        </p:spPr>
      </p:pic>
      <p:sp>
        <p:nvSpPr>
          <p:cNvPr id="7" name="Rectangle 6"/>
          <p:cNvSpPr/>
          <p:nvPr/>
        </p:nvSpPr>
        <p:spPr>
          <a:xfrm>
            <a:off x="2362200" y="2745989"/>
            <a:ext cx="6006592" cy="830997"/>
          </a:xfrm>
          <a:prstGeom prst="rect">
            <a:avLst/>
          </a:prstGeom>
        </p:spPr>
        <p:txBody>
          <a:bodyPr wrap="square">
            <a:spAutoFit/>
          </a:bodyPr>
          <a:lstStyle/>
          <a:p>
            <a:pPr marL="342900" indent="-342900">
              <a:buFont typeface="Arial" panose="020B0604020202020204" pitchFamily="34" charset="0"/>
              <a:buChar char="•"/>
            </a:pPr>
            <a:r>
              <a:rPr lang="en-US" sz="2400" dirty="0" smtClean="0"/>
              <a:t>To keep </a:t>
            </a:r>
            <a:r>
              <a:rPr lang="en-US" sz="2400" dirty="0"/>
              <a:t>things of your own and see </a:t>
            </a:r>
          </a:p>
          <a:p>
            <a:r>
              <a:rPr lang="en-US" sz="2400" dirty="0"/>
              <a:t>current news and media.</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2782" y="6029871"/>
            <a:ext cx="609600" cy="609600"/>
          </a:xfrm>
          <a:prstGeom prst="rect">
            <a:avLst/>
          </a:prstGeom>
        </p:spPr>
      </p:pic>
    </p:spTree>
    <p:extLst>
      <p:ext uri="{BB962C8B-B14F-4D97-AF65-F5344CB8AC3E}">
        <p14:creationId xmlns:p14="http://schemas.microsoft.com/office/powerpoint/2010/main" val="1390257865"/>
      </p:ext>
    </p:extLst>
  </p:cSld>
  <p:clrMapOvr>
    <a:masterClrMapping/>
  </p:clrMapOvr>
  <mc:AlternateContent xmlns:mc="http://schemas.openxmlformats.org/markup-compatibility/2006">
    <mc:Choice xmlns:p14="http://schemas.microsoft.com/office/powerpoint/2010/main" Requires="p14">
      <p:transition spd="slow" p14:dur="2000" advTm="17076"/>
    </mc:Choice>
    <mc:Fallback>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9"/>
        <p14:stopEvt time="17076"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6096000"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choose </a:t>
            </a:r>
            <a:r>
              <a:rPr lang="en-US" sz="2400" dirty="0"/>
              <a:t>where and with whom you want to live.</a:t>
            </a:r>
          </a:p>
          <a:p>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304800" y="5334000"/>
            <a:ext cx="7010400" cy="830997"/>
          </a:xfrm>
          <a:prstGeom prst="rect">
            <a:avLst/>
          </a:prstGeom>
        </p:spPr>
        <p:txBody>
          <a:bodyPr wrap="square">
            <a:spAutoFit/>
          </a:bodyPr>
          <a:lstStyle/>
          <a:p>
            <a:pPr marL="285750" indent="-285750">
              <a:buFont typeface="Arial" panose="020B0604020202020204" pitchFamily="34" charset="0"/>
              <a:buChar char="•"/>
            </a:pPr>
            <a:r>
              <a:rPr lang="en-US" sz="2400" dirty="0" smtClean="0"/>
              <a:t>To attend </a:t>
            </a:r>
            <a:r>
              <a:rPr lang="en-US" sz="2400" dirty="0"/>
              <a:t>a place of worship of your choice, if you choose to do so.</a:t>
            </a:r>
          </a:p>
        </p:txBody>
      </p:sp>
      <p:sp>
        <p:nvSpPr>
          <p:cNvPr id="5" name="Rectangle 4"/>
          <p:cNvSpPr/>
          <p:nvPr/>
        </p:nvSpPr>
        <p:spPr>
          <a:xfrm>
            <a:off x="3504949" y="3427144"/>
            <a:ext cx="5486902"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be </a:t>
            </a:r>
            <a:r>
              <a:rPr lang="en-US" sz="2400" dirty="0"/>
              <a:t>a part of the </a:t>
            </a:r>
            <a:r>
              <a:rPr lang="en-US" sz="2400" dirty="0" smtClean="0"/>
              <a:t>community and </a:t>
            </a:r>
            <a:r>
              <a:rPr lang="en-US" sz="2400" dirty="0"/>
              <a:t>participate in activities with </a:t>
            </a:r>
            <a:r>
              <a:rPr lang="en-US" sz="2400" dirty="0" smtClean="0"/>
              <a:t>people </a:t>
            </a:r>
            <a:r>
              <a:rPr lang="en-US" sz="2400" dirty="0"/>
              <a:t>you choose.</a:t>
            </a:r>
          </a:p>
        </p:txBody>
      </p:sp>
      <p:pic>
        <p:nvPicPr>
          <p:cNvPr id="6" name="Picture 5" descr="Just the roommates 1 | Dave Gingrich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084811"/>
            <a:ext cx="2891444" cy="2066931"/>
          </a:xfrm>
          <a:prstGeom prst="rect">
            <a:avLst/>
          </a:prstGeom>
        </p:spPr>
      </p:pic>
      <p:pic>
        <p:nvPicPr>
          <p:cNvPr id="8" name="Picture 7" descr="File:U.S. Sailors assigned to the Fleet Activities Sasebo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816836"/>
            <a:ext cx="3200400" cy="2125805"/>
          </a:xfrm>
          <a:prstGeom prst="rect">
            <a:avLst/>
          </a:prstGeom>
        </p:spPr>
      </p:pic>
      <p:pic>
        <p:nvPicPr>
          <p:cNvPr id="9" name="Picture 8" descr="Family: Blood and Spirit – Believer's Brai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5168473"/>
            <a:ext cx="1572699" cy="116205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6025723"/>
            <a:ext cx="609600" cy="609600"/>
          </a:xfrm>
          <a:prstGeom prst="rect">
            <a:avLst/>
          </a:prstGeom>
        </p:spPr>
      </p:pic>
    </p:spTree>
    <p:extLst>
      <p:ext uri="{BB962C8B-B14F-4D97-AF65-F5344CB8AC3E}">
        <p14:creationId xmlns:p14="http://schemas.microsoft.com/office/powerpoint/2010/main" val="1152302357"/>
      </p:ext>
    </p:extLst>
  </p:cSld>
  <p:clrMapOvr>
    <a:masterClrMapping/>
  </p:clrMapOvr>
  <mc:AlternateContent xmlns:mc="http://schemas.openxmlformats.org/markup-compatibility/2006" xmlns:p14="http://schemas.microsoft.com/office/powerpoint/2010/main">
    <mc:Choice Requires="p14">
      <p:transition spd="slow" p14:dur="2000" advTm="13391"/>
    </mc:Choice>
    <mc:Fallback xmlns="">
      <p:transition spd="slow" advTm="1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 objId="7"/>
        <p14:stopEvt time="13362"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725" y="1380412"/>
            <a:ext cx="8534400" cy="830997"/>
          </a:xfrm>
          <a:prstGeom prst="rect">
            <a:avLst/>
          </a:prstGeom>
        </p:spPr>
        <p:txBody>
          <a:bodyPr wrap="square">
            <a:spAutoFit/>
          </a:bodyPr>
          <a:lstStyle/>
          <a:p>
            <a:r>
              <a:rPr lang="en-US" sz="2400" dirty="0" smtClean="0"/>
              <a:t>To go </a:t>
            </a:r>
            <a:r>
              <a:rPr lang="en-US" sz="2400" dirty="0"/>
              <a:t>to the doctor or hospital </a:t>
            </a:r>
            <a:endParaRPr lang="en-US" sz="2400" dirty="0" smtClean="0"/>
          </a:p>
          <a:p>
            <a:r>
              <a:rPr lang="en-US" sz="2400" dirty="0" smtClean="0"/>
              <a:t>when </a:t>
            </a:r>
            <a:r>
              <a:rPr lang="en-US" sz="2400" dirty="0"/>
              <a:t>you need to</a:t>
            </a:r>
            <a:r>
              <a:rPr lang="en-US" sz="2400" dirty="0" smtClean="0"/>
              <a:t>.</a:t>
            </a:r>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192500" y="5249496"/>
            <a:ext cx="6396643" cy="1200329"/>
          </a:xfrm>
          <a:prstGeom prst="rect">
            <a:avLst/>
          </a:prstGeom>
        </p:spPr>
        <p:txBody>
          <a:bodyPr wrap="square">
            <a:spAutoFit/>
          </a:bodyPr>
          <a:lstStyle/>
          <a:p>
            <a:r>
              <a:rPr lang="en-US" sz="2400" dirty="0" smtClean="0"/>
              <a:t>To receive </a:t>
            </a:r>
            <a:r>
              <a:rPr lang="en-US" sz="2400" dirty="0"/>
              <a:t>rules, policies and information about you in a way you can understand. </a:t>
            </a:r>
          </a:p>
        </p:txBody>
      </p:sp>
      <p:sp>
        <p:nvSpPr>
          <p:cNvPr id="5" name="Rectangle 4"/>
          <p:cNvSpPr/>
          <p:nvPr/>
        </p:nvSpPr>
        <p:spPr>
          <a:xfrm>
            <a:off x="3733800" y="2821230"/>
            <a:ext cx="5105400" cy="1938992"/>
          </a:xfrm>
          <a:prstGeom prst="rect">
            <a:avLst/>
          </a:prstGeom>
        </p:spPr>
        <p:txBody>
          <a:bodyPr wrap="square">
            <a:spAutoFit/>
          </a:bodyPr>
          <a:lstStyle/>
          <a:p>
            <a:r>
              <a:rPr lang="en-US" sz="2400" dirty="0" smtClean="0"/>
              <a:t>To lead/participate </a:t>
            </a:r>
            <a:r>
              <a:rPr lang="en-US" sz="2400" dirty="0"/>
              <a:t>in your plan meeting and invite those who are important to you &amp; have your plan clearly explained to you.</a:t>
            </a:r>
          </a:p>
        </p:txBody>
      </p:sp>
      <p:pic>
        <p:nvPicPr>
          <p:cNvPr id="7" name="Picture 6" descr="Simple Tips to Build your Network - Whiz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0377"/>
            <a:ext cx="3809999" cy="2414587"/>
          </a:xfrm>
          <a:prstGeom prst="rect">
            <a:avLst/>
          </a:prstGeom>
        </p:spPr>
      </p:pic>
      <p:pic>
        <p:nvPicPr>
          <p:cNvPr id="9" name="Picture 8" descr="How to Create an Audiobook PDF Companion Document for ACX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6538" y="4710378"/>
            <a:ext cx="2100262" cy="2100262"/>
          </a:xfrm>
          <a:prstGeom prst="rect">
            <a:avLst/>
          </a:prstGeom>
        </p:spPr>
      </p:pic>
      <p:pic>
        <p:nvPicPr>
          <p:cNvPr id="10" name="Picture 9" descr="File:Doctor takes blood pressure.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638" y="1170312"/>
            <a:ext cx="2209800" cy="1473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2629" y="6201040"/>
            <a:ext cx="609600" cy="609600"/>
          </a:xfrm>
          <a:prstGeom prst="rect">
            <a:avLst/>
          </a:prstGeom>
        </p:spPr>
      </p:pic>
    </p:spTree>
    <p:extLst>
      <p:ext uri="{BB962C8B-B14F-4D97-AF65-F5344CB8AC3E}">
        <p14:creationId xmlns:p14="http://schemas.microsoft.com/office/powerpoint/2010/main" val="2578129966"/>
      </p:ext>
    </p:extLst>
  </p:cSld>
  <p:clrMapOvr>
    <a:masterClrMapping/>
  </p:clrMapOvr>
  <mc:AlternateContent xmlns:mc="http://schemas.openxmlformats.org/markup-compatibility/2006" xmlns:p14="http://schemas.microsoft.com/office/powerpoint/2010/main">
    <mc:Choice Requires="p14">
      <p:transition spd="slow" p14:dur="2000" advTm="17927"/>
    </mc:Choice>
    <mc:Fallback xmlns="">
      <p:transition spd="slow" advTm="1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31" objId="6"/>
        <p14:stopEvt time="17927"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u="sng" smtClean="0"/>
              <a:t>You have the Right to</a:t>
            </a:r>
            <a:r>
              <a:rPr lang="en-US" smtClean="0"/>
              <a:t> </a:t>
            </a:r>
          </a:p>
        </p:txBody>
      </p:sp>
      <p:sp>
        <p:nvSpPr>
          <p:cNvPr id="26627" name="Rectangle 3"/>
          <p:cNvSpPr>
            <a:spLocks noGrp="1" noChangeArrowheads="1"/>
          </p:cNvSpPr>
          <p:nvPr>
            <p:ph type="body" idx="1"/>
          </p:nvPr>
        </p:nvSpPr>
        <p:spPr/>
        <p:txBody>
          <a:bodyPr/>
          <a:lstStyle/>
          <a:p>
            <a:pPr algn="ctr" eaLnBrk="1" hangingPunct="1">
              <a:buFont typeface="Wingdings" pitchFamily="2" charset="2"/>
              <a:buNone/>
              <a:defRPr/>
            </a:pPr>
            <a:r>
              <a:rPr lang="en-US" dirty="0" smtClean="0"/>
              <a:t>Have choices of who supports you and to </a:t>
            </a:r>
          </a:p>
          <a:p>
            <a:pPr algn="ctr" eaLnBrk="1" hangingPunct="1">
              <a:buFont typeface="Wingdings" pitchFamily="2" charset="2"/>
              <a:buNone/>
              <a:defRPr/>
            </a:pPr>
            <a:r>
              <a:rPr lang="en-US" dirty="0" smtClean="0"/>
              <a:t>Say “Yes” or “No” to Services </a:t>
            </a:r>
          </a:p>
        </p:txBody>
      </p:sp>
      <p:pic>
        <p:nvPicPr>
          <p:cNvPr id="14340" name="Picture 4" descr="MCBS01886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4060031"/>
            <a:ext cx="241617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BS01884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030200"/>
            <a:ext cx="23177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1825" y="6054263"/>
            <a:ext cx="609600" cy="609600"/>
          </a:xfrm>
          <a:prstGeom prst="rect">
            <a:avLst/>
          </a:prstGeom>
        </p:spPr>
      </p:pic>
    </p:spTree>
    <p:extLst>
      <p:ext uri="{BB962C8B-B14F-4D97-AF65-F5344CB8AC3E}">
        <p14:creationId xmlns:p14="http://schemas.microsoft.com/office/powerpoint/2010/main" val="26658401"/>
      </p:ext>
    </p:extLst>
  </p:cSld>
  <p:clrMapOvr>
    <a:masterClrMapping/>
  </p:clrMapOvr>
  <p:transition advTm="6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6630"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850009" y="1312340"/>
            <a:ext cx="6574946" cy="1447800"/>
          </a:xfrm>
        </p:spPr>
        <p:txBody>
          <a:bodyPr/>
          <a:lstStyle/>
          <a:p>
            <a:pPr marL="0" indent="0">
              <a:buNone/>
            </a:pPr>
            <a:r>
              <a:rPr lang="en-US" sz="2400" dirty="0" smtClean="0">
                <a:effectLst/>
              </a:rPr>
              <a:t>To say NO to being part of any study, experiment or medical treatment. </a:t>
            </a:r>
          </a:p>
          <a:p>
            <a:pPr marL="0" indent="0">
              <a:buNone/>
            </a:pPr>
            <a:endParaRPr lang="en-US" sz="2800" dirty="0" smtClean="0"/>
          </a:p>
          <a:p>
            <a:pPr marL="0" indent="0">
              <a:buNone/>
            </a:pPr>
            <a:endParaRPr lang="en-US" sz="2800" b="1" dirty="0" smtClean="0"/>
          </a:p>
        </p:txBody>
      </p:sp>
      <p:sp>
        <p:nvSpPr>
          <p:cNvPr id="4" name="Rectangle 3"/>
          <p:cNvSpPr/>
          <p:nvPr/>
        </p:nvSpPr>
        <p:spPr>
          <a:xfrm>
            <a:off x="533400" y="5257800"/>
            <a:ext cx="5562600" cy="1200329"/>
          </a:xfrm>
          <a:prstGeom prst="rect">
            <a:avLst/>
          </a:prstGeom>
        </p:spPr>
        <p:txBody>
          <a:bodyPr wrap="square">
            <a:spAutoFit/>
          </a:bodyPr>
          <a:lstStyle/>
          <a:p>
            <a:r>
              <a:rPr lang="en-US" sz="2400" dirty="0"/>
              <a:t>To have a person </a:t>
            </a:r>
            <a:r>
              <a:rPr lang="en-US" sz="2400" dirty="0" smtClean="0"/>
              <a:t>who does not work for our agency decide </a:t>
            </a:r>
            <a:r>
              <a:rPr lang="en-US" sz="2400" dirty="0"/>
              <a:t>if we are complying with your rights. </a:t>
            </a:r>
          </a:p>
        </p:txBody>
      </p:sp>
      <p:sp>
        <p:nvSpPr>
          <p:cNvPr id="6" name="Rectangle 5"/>
          <p:cNvSpPr/>
          <p:nvPr/>
        </p:nvSpPr>
        <p:spPr>
          <a:xfrm>
            <a:off x="3340100" y="3174745"/>
            <a:ext cx="5313449" cy="1200329"/>
          </a:xfrm>
          <a:prstGeom prst="rect">
            <a:avLst/>
          </a:prstGeom>
        </p:spPr>
        <p:txBody>
          <a:bodyPr wrap="square">
            <a:spAutoFit/>
          </a:bodyPr>
          <a:lstStyle/>
          <a:p>
            <a:r>
              <a:rPr lang="en-US" sz="2400" dirty="0"/>
              <a:t>To choose someone to help you make decisions or act on your behalf. </a:t>
            </a:r>
          </a:p>
        </p:txBody>
      </p:sp>
      <p:pic>
        <p:nvPicPr>
          <p:cNvPr id="7" name="Picture 6" descr="Dr. Miguel Colom web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197" y="1219200"/>
            <a:ext cx="1628775" cy="1634080"/>
          </a:xfrm>
          <a:prstGeom prst="rect">
            <a:avLst/>
          </a:prstGeom>
        </p:spPr>
      </p:pic>
      <p:sp>
        <p:nvSpPr>
          <p:cNvPr id="8" name="Oval 7"/>
          <p:cNvSpPr/>
          <p:nvPr/>
        </p:nvSpPr>
        <p:spPr>
          <a:xfrm>
            <a:off x="6858000" y="1080923"/>
            <a:ext cx="1795549" cy="18908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a:off x="7120952" y="1357836"/>
            <a:ext cx="1337248" cy="1225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75+ Free Stock Images 3D Human Character Best Collect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2853280"/>
            <a:ext cx="2120900" cy="2120900"/>
          </a:xfrm>
          <a:prstGeom prst="rect">
            <a:avLst/>
          </a:prstGeom>
        </p:spPr>
      </p:pic>
      <p:pic>
        <p:nvPicPr>
          <p:cNvPr id="12" name="Picture 11" descr="Responsive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324" y="4872580"/>
            <a:ext cx="2544876" cy="1696584"/>
          </a:xfrm>
          <a:prstGeom prst="rect">
            <a:avLst/>
          </a:prstGeom>
        </p:spPr>
      </p:pic>
      <p:sp>
        <p:nvSpPr>
          <p:cNvPr id="13" name="TextBox 12"/>
          <p:cNvSpPr txBox="1"/>
          <p:nvPr/>
        </p:nvSpPr>
        <p:spPr>
          <a:xfrm rot="21293171">
            <a:off x="6642827" y="5873774"/>
            <a:ext cx="1524000" cy="338554"/>
          </a:xfrm>
          <a:prstGeom prst="rect">
            <a:avLst/>
          </a:prstGeom>
          <a:noFill/>
        </p:spPr>
        <p:txBody>
          <a:bodyPr wrap="square" rtlCol="0">
            <a:spAutoFit/>
          </a:bodyPr>
          <a:lstStyle/>
          <a:p>
            <a:r>
              <a:rPr lang="en-US" sz="1600" dirty="0" smtClean="0">
                <a:solidFill>
                  <a:schemeClr val="bg1">
                    <a:lumMod val="10000"/>
                  </a:schemeClr>
                </a:solidFill>
              </a:rPr>
              <a:t>Your Rights</a:t>
            </a:r>
            <a:endParaRPr lang="en-US" sz="1600" dirty="0">
              <a:solidFill>
                <a:schemeClr val="bg1">
                  <a:lumMod val="10000"/>
                </a:schemeClr>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8854" y="6153329"/>
            <a:ext cx="609600" cy="609600"/>
          </a:xfrm>
          <a:prstGeom prst="rect">
            <a:avLst/>
          </a:prstGeom>
        </p:spPr>
      </p:pic>
    </p:spTree>
    <p:extLst>
      <p:ext uri="{BB962C8B-B14F-4D97-AF65-F5344CB8AC3E}">
        <p14:creationId xmlns:p14="http://schemas.microsoft.com/office/powerpoint/2010/main" val="2501990959"/>
      </p:ext>
    </p:extLst>
  </p:cSld>
  <p:clrMapOvr>
    <a:masterClrMapping/>
  </p:clrMapOvr>
  <mc:AlternateContent xmlns:mc="http://schemas.openxmlformats.org/markup-compatibility/2006" xmlns:p14="http://schemas.microsoft.com/office/powerpoint/2010/main">
    <mc:Choice Requires="p14">
      <p:transition spd="slow" p14:dur="2000" advTm="17249"/>
    </mc:Choice>
    <mc:Fallback xmlns="">
      <p:transition spd="slow" advTm="1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32" objId="9"/>
        <p14:stopEvt time="17249" objId="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2819400" y="1631845"/>
            <a:ext cx="6096000" cy="1828800"/>
          </a:xfrm>
        </p:spPr>
        <p:txBody>
          <a:bodyPr/>
          <a:lstStyle/>
          <a:p>
            <a:pPr marL="0" indent="0">
              <a:buNone/>
            </a:pPr>
            <a:r>
              <a:rPr lang="en-US" sz="2400" dirty="0" smtClean="0">
                <a:effectLst/>
              </a:rPr>
              <a:t>To be free from people hitting you, hurting you, yelling at you, saying hurtful things or restricting your movement.</a:t>
            </a:r>
          </a:p>
          <a:p>
            <a:pPr marL="0" indent="0">
              <a:buNone/>
            </a:pPr>
            <a:endParaRPr lang="en-US" dirty="0" smtClean="0"/>
          </a:p>
        </p:txBody>
      </p:sp>
      <p:sp>
        <p:nvSpPr>
          <p:cNvPr id="4" name="Rectangle 3"/>
          <p:cNvSpPr/>
          <p:nvPr/>
        </p:nvSpPr>
        <p:spPr>
          <a:xfrm>
            <a:off x="279955" y="4495800"/>
            <a:ext cx="6629400" cy="1200329"/>
          </a:xfrm>
          <a:prstGeom prst="rect">
            <a:avLst/>
          </a:prstGeom>
        </p:spPr>
        <p:txBody>
          <a:bodyPr wrap="square">
            <a:spAutoFit/>
          </a:bodyPr>
          <a:lstStyle/>
          <a:p>
            <a:r>
              <a:rPr lang="en-US" sz="2400" dirty="0"/>
              <a:t>To be treated with respect at all times and </a:t>
            </a:r>
            <a:r>
              <a:rPr lang="en-US" sz="2400" dirty="0" smtClean="0"/>
              <a:t>to be treated </a:t>
            </a:r>
            <a:r>
              <a:rPr lang="en-US" sz="2400" dirty="0"/>
              <a:t>like everyone else under </a:t>
            </a:r>
            <a:r>
              <a:rPr lang="en-US" sz="2400" dirty="0" smtClean="0"/>
              <a:t>the </a:t>
            </a:r>
            <a:r>
              <a:rPr lang="en-US" sz="2400" dirty="0"/>
              <a:t>law.</a:t>
            </a:r>
          </a:p>
        </p:txBody>
      </p:sp>
      <p:pic>
        <p:nvPicPr>
          <p:cNvPr id="5" name="Picture 4" descr="The Devine Write: December 20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50" y="1442576"/>
            <a:ext cx="2392586" cy="1714998"/>
          </a:xfrm>
          <a:prstGeom prst="rect">
            <a:avLst/>
          </a:prstGeom>
        </p:spPr>
      </p:pic>
      <p:sp>
        <p:nvSpPr>
          <p:cNvPr id="6" name="Oval 5"/>
          <p:cNvSpPr/>
          <p:nvPr/>
        </p:nvSpPr>
        <p:spPr>
          <a:xfrm>
            <a:off x="309050" y="1219200"/>
            <a:ext cx="243415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1"/>
            <a:endCxn id="6" idx="5"/>
          </p:cNvCxnSpPr>
          <p:nvPr/>
        </p:nvCxnSpPr>
        <p:spPr>
          <a:xfrm>
            <a:off x="665523" y="1576295"/>
            <a:ext cx="1721204" cy="1724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Skalduggery » 2010 » July »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017" y="4930834"/>
            <a:ext cx="2867056" cy="190499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9640" y="6226233"/>
            <a:ext cx="609600" cy="609600"/>
          </a:xfrm>
          <a:prstGeom prst="rect">
            <a:avLst/>
          </a:prstGeom>
        </p:spPr>
      </p:pic>
    </p:spTree>
    <p:extLst>
      <p:ext uri="{BB962C8B-B14F-4D97-AF65-F5344CB8AC3E}">
        <p14:creationId xmlns:p14="http://schemas.microsoft.com/office/powerpoint/2010/main" val="4238283087"/>
      </p:ext>
    </p:extLst>
  </p:cSld>
  <p:clrMapOvr>
    <a:masterClrMapping/>
  </p:clrMapOvr>
  <mc:AlternateContent xmlns:mc="http://schemas.openxmlformats.org/markup-compatibility/2006" xmlns:p14="http://schemas.microsoft.com/office/powerpoint/2010/main">
    <mc:Choice Requires="p14">
      <p:transition spd="slow" p14:dur="2000" advTm="15183"/>
    </mc:Choice>
    <mc:Fallback xmlns="">
      <p:transition spd="slow" advTm="1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32" objId="7"/>
        <p14:stopEvt time="15063"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9216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algn="l" eaLnBrk="1" hangingPunct="1">
              <a:defRPr/>
            </a:pPr>
            <a:r>
              <a:rPr lang="en-US" altLang="en-US" kern="0" dirty="0" smtClean="0"/>
              <a:t>         Abuse &amp; Neglect</a:t>
            </a:r>
          </a:p>
        </p:txBody>
      </p:sp>
      <p:sp>
        <p:nvSpPr>
          <p:cNvPr id="3" name="Rectangle 3"/>
          <p:cNvSpPr txBox="1">
            <a:spLocks noChangeArrowheads="1"/>
          </p:cNvSpPr>
          <p:nvPr/>
        </p:nvSpPr>
        <p:spPr>
          <a:xfrm>
            <a:off x="442823" y="1447800"/>
            <a:ext cx="8610600" cy="5516563"/>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lnSpc>
                <a:spcPct val="90000"/>
              </a:lnSpc>
              <a:buFontTx/>
              <a:buNone/>
              <a:defRPr/>
            </a:pPr>
            <a:r>
              <a:rPr lang="en-US" altLang="en-US" sz="2600" kern="0" dirty="0" smtClean="0"/>
              <a:t>You have the right to not be abused or neglected. </a:t>
            </a:r>
          </a:p>
          <a:p>
            <a:pPr algn="ctr" eaLnBrk="1" hangingPunct="1">
              <a:lnSpc>
                <a:spcPct val="90000"/>
              </a:lnSpc>
              <a:buFontTx/>
              <a:buNone/>
              <a:defRPr/>
            </a:pPr>
            <a:endParaRPr lang="en-US" altLang="en-US" sz="2600" kern="0" dirty="0" smtClean="0"/>
          </a:p>
          <a:p>
            <a:pPr marL="0" indent="0" eaLnBrk="1" hangingPunct="1">
              <a:lnSpc>
                <a:spcPct val="90000"/>
              </a:lnSpc>
              <a:buFont typeface="Wingdings" pitchFamily="2" charset="2"/>
              <a:buNone/>
              <a:defRPr/>
            </a:pPr>
            <a:r>
              <a:rPr lang="en-US" altLang="en-US" sz="2000" dirty="0" smtClean="0">
                <a:effectLst/>
              </a:rPr>
              <a:t>“Abuse” can be someone hurting you (either your body or your feelings, like someone calling you bad names). </a:t>
            </a:r>
          </a:p>
          <a:p>
            <a:pPr marL="0" indent="0" eaLnBrk="1" hangingPunct="1">
              <a:lnSpc>
                <a:spcPct val="90000"/>
              </a:lnSpc>
              <a:buFont typeface="Wingdings" pitchFamily="2" charset="2"/>
              <a:buNone/>
              <a:defRPr/>
            </a:pPr>
            <a:endParaRPr lang="en-US" altLang="en-US" sz="2000" dirty="0" smtClean="0">
              <a:effectLst/>
            </a:endParaRPr>
          </a:p>
          <a:p>
            <a:pPr marL="0" indent="0" eaLnBrk="1" hangingPunct="1">
              <a:lnSpc>
                <a:spcPct val="90000"/>
              </a:lnSpc>
              <a:buFont typeface="Wingdings" pitchFamily="2" charset="2"/>
              <a:buNone/>
              <a:defRPr/>
            </a:pPr>
            <a:r>
              <a:rPr lang="en-US" altLang="en-US" sz="2000" dirty="0" smtClean="0">
                <a:effectLst/>
              </a:rPr>
              <a:t>“Neglect” is not getting the things/attention you need to be healthy and safe.</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If you feel you have been abused, tell the staff or someone else in charge. They will let the right people know. Your staff are required to report any abuse or </a:t>
            </a:r>
            <a:r>
              <a:rPr lang="en-US" altLang="en-US" sz="2000" smtClean="0">
                <a:effectLst/>
              </a:rPr>
              <a:t>neglect they </a:t>
            </a:r>
            <a:r>
              <a:rPr lang="en-US" altLang="en-US" sz="2000" dirty="0" smtClean="0">
                <a:effectLst/>
              </a:rPr>
              <a:t>see or that people report to them. </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We do not tolerate abuse or neglect and will make sure the issue is investigated and resolved as quickly as possible. </a:t>
            </a:r>
          </a:p>
          <a:p>
            <a:pPr marL="0" indent="0" eaLnBrk="1" hangingPunct="1">
              <a:lnSpc>
                <a:spcPct val="90000"/>
              </a:lnSpc>
              <a:buFont typeface="Wingdings" pitchFamily="2" charset="2"/>
              <a:buNone/>
              <a:defRPr/>
            </a:pPr>
            <a:endParaRPr lang="en-US" altLang="en-US" sz="1800" dirty="0">
              <a:effectLst/>
            </a:endParaRPr>
          </a:p>
          <a:p>
            <a:pPr eaLnBrk="1" hangingPunct="1">
              <a:lnSpc>
                <a:spcPct val="90000"/>
              </a:lnSpc>
              <a:buFont typeface="Wingdings" pitchFamily="2" charset="2"/>
              <a:buNone/>
              <a:defRPr/>
            </a:pPr>
            <a:endParaRPr lang="en-US" altLang="en-US" sz="1800" dirty="0" smtClean="0"/>
          </a:p>
          <a:p>
            <a:pPr eaLnBrk="1" hangingPunct="1">
              <a:lnSpc>
                <a:spcPct val="90000"/>
              </a:lnSpc>
              <a:buFontTx/>
              <a:buNone/>
              <a:defRPr/>
            </a:pPr>
            <a:endParaRPr lang="en-US" altLang="en-US" sz="1800" kern="0" dirty="0" smtClean="0"/>
          </a:p>
        </p:txBody>
      </p:sp>
      <p:pic>
        <p:nvPicPr>
          <p:cNvPr id="21508" name="Picture 4" descr="MCj04257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28600"/>
            <a:ext cx="1295400" cy="10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1489055977"/>
      </p:ext>
    </p:extLst>
  </p:cSld>
  <p:clrMapOvr>
    <a:masterClrMapping/>
  </p:clrMapOvr>
  <mc:AlternateContent xmlns:mc="http://schemas.openxmlformats.org/markup-compatibility/2006" xmlns:p14="http://schemas.microsoft.com/office/powerpoint/2010/main">
    <mc:Choice Requires="p14">
      <p:transition spd="slow" p14:dur="2000" advTm="36519"/>
    </mc:Choice>
    <mc:Fallback xmlns="">
      <p:transition spd="slow" advTm="3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35952"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00200" y="381000"/>
            <a:ext cx="7315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800" dirty="0">
                <a:solidFill>
                  <a:srgbClr val="660033"/>
                </a:solidFill>
                <a:effectLst>
                  <a:outerShdw blurRad="38100" dist="38100" dir="2700000" algn="tl">
                    <a:srgbClr val="000000">
                      <a:alpha val="43137"/>
                    </a:srgbClr>
                  </a:outerShdw>
                </a:effectLst>
              </a:rPr>
              <a:t>Supported Employment</a:t>
            </a:r>
          </a:p>
        </p:txBody>
      </p:sp>
      <p:sp>
        <p:nvSpPr>
          <p:cNvPr id="3075" name="Text Box 5"/>
          <p:cNvSpPr txBox="1">
            <a:spLocks noChangeArrowheads="1"/>
          </p:cNvSpPr>
          <p:nvPr/>
        </p:nvSpPr>
        <p:spPr bwMode="auto">
          <a:xfrm>
            <a:off x="1094184" y="1378662"/>
            <a:ext cx="793194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dirty="0">
                <a:solidFill>
                  <a:srgbClr val="660033"/>
                </a:solidFill>
              </a:rPr>
              <a:t>We are here to help people with </a:t>
            </a:r>
            <a:r>
              <a:rPr lang="en-US" altLang="en-US" dirty="0" smtClean="0">
                <a:solidFill>
                  <a:srgbClr val="660033"/>
                </a:solidFill>
              </a:rPr>
              <a:t>disabilities </a:t>
            </a:r>
            <a:r>
              <a:rPr lang="en-US" altLang="en-US" dirty="0">
                <a:solidFill>
                  <a:srgbClr val="660033"/>
                </a:solidFill>
              </a:rPr>
              <a:t>find </a:t>
            </a:r>
            <a:r>
              <a:rPr lang="en-US" altLang="en-US" dirty="0" smtClean="0">
                <a:solidFill>
                  <a:srgbClr val="660033"/>
                </a:solidFill>
              </a:rPr>
              <a:t>and </a:t>
            </a:r>
            <a:r>
              <a:rPr lang="en-US" altLang="en-US" dirty="0">
                <a:solidFill>
                  <a:srgbClr val="660033"/>
                </a:solidFill>
              </a:rPr>
              <a:t>keep </a:t>
            </a:r>
            <a:r>
              <a:rPr lang="en-US" altLang="en-US" dirty="0" smtClean="0">
                <a:solidFill>
                  <a:srgbClr val="660033"/>
                </a:solidFill>
              </a:rPr>
              <a:t>jobs.</a:t>
            </a:r>
            <a:endParaRPr lang="en-US" altLang="en-US" dirty="0">
              <a:solidFill>
                <a:srgbClr val="660033"/>
              </a:solidFill>
            </a:endParaRPr>
          </a:p>
        </p:txBody>
      </p:sp>
      <p:sp>
        <p:nvSpPr>
          <p:cNvPr id="3076" name="Text Box 6"/>
          <p:cNvSpPr txBox="1">
            <a:spLocks noChangeArrowheads="1"/>
          </p:cNvSpPr>
          <p:nvPr/>
        </p:nvSpPr>
        <p:spPr bwMode="auto">
          <a:xfrm>
            <a:off x="1516856" y="2769230"/>
            <a:ext cx="7086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b="1" i="1" dirty="0" smtClean="0">
                <a:solidFill>
                  <a:srgbClr val="660033"/>
                </a:solidFill>
              </a:rPr>
              <a:t>Employment First: </a:t>
            </a:r>
            <a:r>
              <a:rPr lang="en-US" altLang="en-US" i="1" dirty="0" smtClean="0">
                <a:solidFill>
                  <a:srgbClr val="660033"/>
                </a:solidFill>
              </a:rPr>
              <a:t>All people with disabilities should have opportunities to work!</a:t>
            </a:r>
            <a:endParaRPr lang="en-US" altLang="en-US" i="1" dirty="0">
              <a:solidFill>
                <a:srgbClr val="660033"/>
              </a:solidFill>
            </a:endParaRPr>
          </a:p>
        </p:txBody>
      </p:sp>
      <p:pic>
        <p:nvPicPr>
          <p:cNvPr id="3077" name="Picture 8" descr="MCj0078747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28600"/>
            <a:ext cx="1260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463675" y="4652240"/>
            <a:ext cx="7391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800" b="1" dirty="0" smtClean="0">
                <a:solidFill>
                  <a:srgbClr val="660033"/>
                </a:solidFill>
              </a:rPr>
              <a:t>Employment Services Mission: </a:t>
            </a:r>
            <a:r>
              <a:rPr lang="en-US" altLang="en-US" sz="2800" dirty="0" smtClean="0">
                <a:solidFill>
                  <a:srgbClr val="660033"/>
                </a:solidFill>
              </a:rPr>
              <a:t>To provide job training and increase productivity of each individual to achieve their fullest potential in their desired work.</a:t>
            </a:r>
            <a:endParaRPr lang="en-US" altLang="en-US" sz="2800" dirty="0">
              <a:solidFill>
                <a:srgbClr val="660033"/>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3778" y="6019800"/>
            <a:ext cx="609600" cy="609600"/>
          </a:xfrm>
          <a:prstGeom prst="rect">
            <a:avLst/>
          </a:prstGeom>
        </p:spPr>
      </p:pic>
    </p:spTree>
  </p:cSld>
  <p:clrMapOvr>
    <a:masterClrMapping/>
  </p:clrMapOvr>
  <p:transition advTm="22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22408"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Formal vs Informal Complaint</a:t>
            </a:r>
            <a:endParaRPr lang="en-US" kern="0" dirty="0"/>
          </a:p>
        </p:txBody>
      </p:sp>
      <p:sp>
        <p:nvSpPr>
          <p:cNvPr id="3" name="Rectangle 2"/>
          <p:cNvSpPr/>
          <p:nvPr/>
        </p:nvSpPr>
        <p:spPr>
          <a:xfrm>
            <a:off x="484909" y="1119501"/>
            <a:ext cx="8305800" cy="5724644"/>
          </a:xfrm>
          <a:prstGeom prst="rect">
            <a:avLst/>
          </a:prstGeom>
        </p:spPr>
        <p:txBody>
          <a:bodyPr wrap="square">
            <a:spAutoFit/>
          </a:bodyPr>
          <a:lstStyle/>
          <a:p>
            <a:r>
              <a:rPr lang="en-US" sz="2000" b="1" dirty="0"/>
              <a:t>What's the difference between a formal and an informal </a:t>
            </a:r>
            <a:endParaRPr lang="en-US" sz="2000" b="1" dirty="0" smtClean="0"/>
          </a:p>
          <a:p>
            <a:r>
              <a:rPr lang="en-US" sz="2000" b="1" dirty="0" smtClean="0"/>
              <a:t>complaint</a:t>
            </a:r>
            <a:r>
              <a:rPr lang="en-US" sz="2000" b="1" dirty="0"/>
              <a:t>?</a:t>
            </a:r>
          </a:p>
          <a:p>
            <a:endParaRPr lang="en-US" sz="2000" dirty="0" smtClean="0"/>
          </a:p>
          <a:p>
            <a:r>
              <a:rPr lang="en-US" sz="1900" dirty="0" smtClean="0"/>
              <a:t>An </a:t>
            </a:r>
            <a:r>
              <a:rPr lang="en-US" sz="1900" dirty="0"/>
              <a:t>informal </a:t>
            </a:r>
            <a:r>
              <a:rPr lang="en-US" sz="1900" dirty="0" smtClean="0"/>
              <a:t>complaint is different from a formal complaint/grievance in how it is processed; however, resolution is the goal for each. An informal complaint is generally resolved through discussion and </a:t>
            </a:r>
            <a:r>
              <a:rPr lang="en-US" sz="1900" dirty="0"/>
              <a:t>should always be attempted before moving into the formal </a:t>
            </a:r>
            <a:r>
              <a:rPr lang="en-US" sz="1900" dirty="0" smtClean="0"/>
              <a:t>complaint/grievance process</a:t>
            </a:r>
            <a:r>
              <a:rPr lang="en-US" sz="1900" dirty="0"/>
              <a:t>. </a:t>
            </a:r>
            <a:endParaRPr lang="en-US" sz="1900" dirty="0" smtClean="0"/>
          </a:p>
          <a:p>
            <a:endParaRPr lang="en-US" sz="1900" dirty="0" smtClean="0"/>
          </a:p>
          <a:p>
            <a:r>
              <a:rPr lang="en-US" sz="1900" dirty="0" smtClean="0"/>
              <a:t>You </a:t>
            </a:r>
            <a:r>
              <a:rPr lang="en-US" sz="1900" dirty="0"/>
              <a:t>can make an informal complaint to </a:t>
            </a:r>
            <a:r>
              <a:rPr lang="en-US" sz="1900" dirty="0" smtClean="0"/>
              <a:t>the Director of the department you receive services (your support staff can assist you if needed). If you do not feel like your issue is resolved after making an informal complaint, you can make a formal complaint.</a:t>
            </a:r>
          </a:p>
          <a:p>
            <a:endParaRPr lang="en-US" sz="1900" dirty="0"/>
          </a:p>
          <a:p>
            <a:r>
              <a:rPr lang="en-US" sz="1900" dirty="0"/>
              <a:t>The formal complaint process is started </a:t>
            </a:r>
            <a:r>
              <a:rPr lang="en-US" sz="1900" dirty="0" smtClean="0"/>
              <a:t>when you, your guardian or family, completes a Grievance Form. After </a:t>
            </a:r>
            <a:r>
              <a:rPr lang="en-US" sz="1900" dirty="0"/>
              <a:t>this form is processed, </a:t>
            </a:r>
            <a:r>
              <a:rPr lang="en-US" sz="1900" dirty="0" smtClean="0"/>
              <a:t>it</a:t>
            </a:r>
            <a:r>
              <a:rPr lang="en-US" sz="1900" dirty="0"/>
              <a:t> is then </a:t>
            </a:r>
            <a:r>
              <a:rPr lang="en-US" sz="1900" dirty="0" smtClean="0"/>
              <a:t>investigated in </a:t>
            </a:r>
            <a:r>
              <a:rPr lang="en-US" sz="1900" dirty="0"/>
              <a:t>accordance with </a:t>
            </a:r>
            <a:r>
              <a:rPr lang="en-US" sz="1900" dirty="0" smtClean="0"/>
              <a:t>our formal grievance procedure.</a:t>
            </a:r>
            <a:r>
              <a:rPr lang="en-US" sz="1900" dirty="0"/>
              <a:t> </a:t>
            </a:r>
            <a:endParaRPr lang="en-US" sz="1900" dirty="0" smtClean="0"/>
          </a:p>
          <a:p>
            <a:endParaRPr lang="en-US" sz="1900" dirty="0"/>
          </a:p>
          <a:p>
            <a:r>
              <a:rPr lang="en-US" sz="2000" dirty="0">
                <a:solidFill>
                  <a:srgbClr val="7030A0"/>
                </a:solidFill>
              </a:rPr>
              <a:t>You will </a:t>
            </a:r>
            <a:r>
              <a:rPr lang="en-US" sz="2000" b="1" dirty="0">
                <a:solidFill>
                  <a:srgbClr val="7030A0"/>
                </a:solidFill>
              </a:rPr>
              <a:t>not</a:t>
            </a:r>
            <a:r>
              <a:rPr lang="en-US" sz="2000" dirty="0">
                <a:solidFill>
                  <a:srgbClr val="7030A0"/>
                </a:solidFill>
              </a:rPr>
              <a:t> be denied services or supports for making a </a:t>
            </a:r>
            <a:r>
              <a:rPr lang="en-US" sz="2000" dirty="0" smtClean="0">
                <a:solidFill>
                  <a:srgbClr val="7030A0"/>
                </a:solidFill>
              </a:rPr>
              <a:t>complaint or grievance!</a:t>
            </a:r>
            <a:endParaRPr lang="en-US" sz="1900" dirty="0" smtClean="0"/>
          </a:p>
        </p:txBody>
      </p:sp>
      <p:pic>
        <p:nvPicPr>
          <p:cNvPr id="5" name="Picture 4" descr="btyooebtl.jpg [Spanish 3853 Wik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3432">
            <a:off x="7591255" y="1011255"/>
            <a:ext cx="1343891" cy="100791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3618" y="6096000"/>
            <a:ext cx="609600" cy="609600"/>
          </a:xfrm>
          <a:prstGeom prst="rect">
            <a:avLst/>
          </a:prstGeom>
        </p:spPr>
      </p:pic>
    </p:spTree>
    <p:extLst>
      <p:ext uri="{BB962C8B-B14F-4D97-AF65-F5344CB8AC3E}">
        <p14:creationId xmlns:p14="http://schemas.microsoft.com/office/powerpoint/2010/main" val="3950037033"/>
      </p:ext>
    </p:extLst>
  </p:cSld>
  <p:clrMapOvr>
    <a:masterClrMapping/>
  </p:clrMapOvr>
  <mc:AlternateContent xmlns:mc="http://schemas.openxmlformats.org/markup-compatibility/2006" xmlns:p14="http://schemas.microsoft.com/office/powerpoint/2010/main">
    <mc:Choice Requires="p14">
      <p:transition spd="slow" p14:dur="2000" advTm="47799"/>
    </mc:Choice>
    <mc:Fallback xmlns="">
      <p:transition spd="slow" advTm="4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 objId="4"/>
        <p14:stopEvt time="47799"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5300" y="1739506"/>
            <a:ext cx="8229600" cy="3442094"/>
          </a:xfrm>
        </p:spPr>
        <p:txBody>
          <a:bodyPr/>
          <a:lstStyle/>
          <a:p>
            <a:pPr eaLnBrk="1" hangingPunct="1">
              <a:defRPr/>
            </a:pPr>
            <a:r>
              <a:rPr lang="en-US" sz="4000" dirty="0" smtClean="0">
                <a:solidFill>
                  <a:srgbClr val="660066"/>
                </a:solidFill>
              </a:rPr>
              <a:t>We will look into any reported issues or concerns you have with your services or supports and attempt to resolve them quickly</a:t>
            </a:r>
            <a:r>
              <a:rPr lang="en-US" sz="4000" dirty="0">
                <a:solidFill>
                  <a:srgbClr val="660066"/>
                </a:solidFill>
              </a:rPr>
              <a:t>. </a:t>
            </a:r>
            <a:endParaRPr lang="en-US" sz="4000" dirty="0" smtClean="0">
              <a:solidFill>
                <a:srgbClr val="7030A0"/>
              </a:solidFill>
            </a:endParaRPr>
          </a:p>
        </p:txBody>
      </p:sp>
      <p:pic>
        <p:nvPicPr>
          <p:cNvPr id="19460"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02118"/>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62600" y="152400"/>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uthukamalam.com / Verse - கவிதை"/>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959927"/>
            <a:ext cx="2543298" cy="17803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100" y="5981679"/>
            <a:ext cx="609600" cy="609600"/>
          </a:xfrm>
          <a:prstGeom prst="rect">
            <a:avLst/>
          </a:prstGeom>
        </p:spPr>
      </p:pic>
    </p:spTree>
    <p:extLst>
      <p:ext uri="{BB962C8B-B14F-4D97-AF65-F5344CB8AC3E}">
        <p14:creationId xmlns:p14="http://schemas.microsoft.com/office/powerpoint/2010/main" val="4093357616"/>
      </p:ext>
    </p:extLst>
  </p:cSld>
  <p:clrMapOvr>
    <a:masterClrMapping/>
  </p:clrMapOvr>
  <p:transition advTm="7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7445"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067800" cy="14478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eaLnBrk="1" hangingPunct="1">
              <a:defRPr/>
            </a:pPr>
            <a:r>
              <a:rPr lang="en-US" altLang="en-US" sz="2400" b="1" kern="0" dirty="0" smtClean="0">
                <a:solidFill>
                  <a:srgbClr val="663300"/>
                </a:solidFill>
              </a:rPr>
              <a:t>We will try to help resolve any concerns you have, but if you feel like your rights are not being respected or you wish to report abuse or neglect you can call:</a:t>
            </a:r>
          </a:p>
        </p:txBody>
      </p:sp>
      <p:sp>
        <p:nvSpPr>
          <p:cNvPr id="3" name="Rectangle 3"/>
          <p:cNvSpPr txBox="1">
            <a:spLocks noChangeArrowheads="1"/>
          </p:cNvSpPr>
          <p:nvPr/>
        </p:nvSpPr>
        <p:spPr>
          <a:xfrm>
            <a:off x="381000" y="1600200"/>
            <a:ext cx="8382000" cy="5257800"/>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buFontTx/>
              <a:buNone/>
              <a:defRPr/>
            </a:pPr>
            <a:r>
              <a:rPr lang="en-US" altLang="en-US" sz="2000" b="1" kern="0" dirty="0" smtClean="0">
                <a:solidFill>
                  <a:srgbClr val="663300"/>
                </a:solidFill>
              </a:rPr>
              <a:t>Department of Mental Health Office of Consumer Safety </a:t>
            </a:r>
            <a:r>
              <a:rPr lang="en-US" altLang="en-US" sz="2000" kern="0" dirty="0" smtClean="0">
                <a:solidFill>
                  <a:srgbClr val="663300"/>
                </a:solidFill>
              </a:rPr>
              <a:t>toll free at 1-800-364-9687 8a-5p Monday-Friday </a:t>
            </a:r>
          </a:p>
          <a:p>
            <a:pPr algn="ctr" eaLnBrk="1" hangingPunct="1">
              <a:buFontTx/>
              <a:buNone/>
              <a:defRPr/>
            </a:pPr>
            <a:r>
              <a:rPr lang="en-US" altLang="en-US" sz="2000" kern="0" dirty="0" smtClean="0">
                <a:solidFill>
                  <a:srgbClr val="663300"/>
                </a:solidFill>
              </a:rPr>
              <a:t>Or</a:t>
            </a:r>
          </a:p>
          <a:p>
            <a:pPr algn="ctr" eaLnBrk="1" hangingPunct="1">
              <a:buFontTx/>
              <a:buNone/>
              <a:defRPr/>
            </a:pPr>
            <a:r>
              <a:rPr lang="en-US" altLang="en-US" sz="2000" b="1" kern="0" dirty="0" smtClean="0">
                <a:solidFill>
                  <a:srgbClr val="663300"/>
                </a:solidFill>
              </a:rPr>
              <a:t>Missouri Department of Health and Senior Services </a:t>
            </a:r>
            <a:r>
              <a:rPr lang="en-US" altLang="en-US" sz="2000" kern="0" dirty="0" smtClean="0">
                <a:solidFill>
                  <a:srgbClr val="663300"/>
                </a:solidFill>
              </a:rPr>
              <a:t>toll free at 1-800-392-0210 24-hr</a:t>
            </a:r>
          </a:p>
          <a:p>
            <a:pPr algn="ctr" eaLnBrk="1" hangingPunct="1">
              <a:buFontTx/>
              <a:buNone/>
              <a:defRPr/>
            </a:pPr>
            <a:r>
              <a:rPr lang="en-US" altLang="en-US" sz="2000" kern="0" dirty="0" smtClean="0">
                <a:solidFill>
                  <a:srgbClr val="663300"/>
                </a:solidFill>
              </a:rPr>
              <a:t> Or </a:t>
            </a:r>
          </a:p>
          <a:p>
            <a:pPr algn="ctr" eaLnBrk="1" hangingPunct="1">
              <a:buFontTx/>
              <a:buNone/>
              <a:defRPr/>
            </a:pPr>
            <a:r>
              <a:rPr lang="en-US" altLang="en-US" sz="2000" b="1" kern="0" dirty="0" smtClean="0">
                <a:solidFill>
                  <a:srgbClr val="663300"/>
                </a:solidFill>
              </a:rPr>
              <a:t>Missouri Protection &amp; Advocacy </a:t>
            </a:r>
            <a:r>
              <a:rPr lang="en-US" altLang="en-US" sz="2000" kern="0" dirty="0" smtClean="0">
                <a:solidFill>
                  <a:srgbClr val="663300"/>
                </a:solidFill>
              </a:rPr>
              <a:t>(for advocacy &amp; legal services) toll free at 1-800-392-8667 or MO Relay (TDD) call 1-800-735-2966</a:t>
            </a:r>
          </a:p>
          <a:p>
            <a:pPr algn="ctr" eaLnBrk="1" hangingPunct="1">
              <a:buFontTx/>
              <a:buNone/>
              <a:defRPr/>
            </a:pPr>
            <a:endParaRPr lang="en-US" altLang="en-US" sz="2000" b="1" kern="0" dirty="0" smtClean="0">
              <a:solidFill>
                <a:srgbClr val="663300"/>
              </a:solidFill>
            </a:endParaRPr>
          </a:p>
          <a:p>
            <a:pPr algn="ctr" eaLnBrk="1" hangingPunct="1">
              <a:buFontTx/>
              <a:buNone/>
              <a:defRPr/>
            </a:pPr>
            <a:r>
              <a:rPr lang="en-US" altLang="en-US" sz="2400" b="1" kern="0" dirty="0" smtClean="0">
                <a:solidFill>
                  <a:srgbClr val="663300"/>
                </a:solidFill>
              </a:rPr>
              <a:t>You can call anonymously (which means you do not have to tell them who you are).</a:t>
            </a:r>
          </a:p>
        </p:txBody>
      </p:sp>
      <p:pic>
        <p:nvPicPr>
          <p:cNvPr id="20485" name="Picture 2" descr="C:\Users\ComOp1\AppData\Local\Microsoft\Windows\Temporary Internet Files\Content.IE5\1V3O8P55\Help-butto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638800"/>
            <a:ext cx="1309688" cy="10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882744"/>
            <a:ext cx="609600" cy="609600"/>
          </a:xfrm>
          <a:prstGeom prst="rect">
            <a:avLst/>
          </a:prstGeom>
        </p:spPr>
      </p:pic>
    </p:spTree>
    <p:extLst>
      <p:ext uri="{BB962C8B-B14F-4D97-AF65-F5344CB8AC3E}">
        <p14:creationId xmlns:p14="http://schemas.microsoft.com/office/powerpoint/2010/main" val="1106185036"/>
      </p:ext>
    </p:extLst>
  </p:cSld>
  <p:clrMapOvr>
    <a:masterClrMapping/>
  </p:clrMapOvr>
  <mc:AlternateContent xmlns:mc="http://schemas.openxmlformats.org/markup-compatibility/2006" xmlns:p14="http://schemas.microsoft.com/office/powerpoint/2010/main">
    <mc:Choice Requires="p14">
      <p:transition spd="slow" p14:dur="2000" advTm="54360"/>
    </mc:Choice>
    <mc:Fallback xmlns="">
      <p:transition spd="slow" advTm="5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54037"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762000"/>
            <a:ext cx="8229600" cy="1901825"/>
          </a:xfrm>
        </p:spPr>
        <p:txBody>
          <a:bodyPr/>
          <a:lstStyle/>
          <a:p>
            <a:pPr eaLnBrk="1" hangingPunct="1">
              <a:defRPr/>
            </a:pPr>
            <a:r>
              <a:rPr lang="en-US" sz="5400" dirty="0" smtClean="0"/>
              <a:t> </a:t>
            </a:r>
            <a:r>
              <a:rPr lang="en-US" sz="5400" dirty="0"/>
              <a:t>Information about you will be kept private</a:t>
            </a:r>
            <a:r>
              <a:rPr lang="en-US" dirty="0"/>
              <a:t/>
            </a:r>
            <a:br>
              <a:rPr lang="en-US" dirty="0"/>
            </a:br>
            <a:endParaRPr lang="en-US" u="sng" dirty="0" smtClean="0"/>
          </a:p>
        </p:txBody>
      </p:sp>
      <p:pic>
        <p:nvPicPr>
          <p:cNvPr id="15364" name="Picture 4" descr="MCj04378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971800"/>
            <a:ext cx="2743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943600"/>
            <a:ext cx="609600" cy="609600"/>
          </a:xfrm>
          <a:prstGeom prst="rect">
            <a:avLst/>
          </a:prstGeom>
        </p:spPr>
      </p:pic>
    </p:spTree>
    <p:extLst>
      <p:ext uri="{BB962C8B-B14F-4D97-AF65-F5344CB8AC3E}">
        <p14:creationId xmlns:p14="http://schemas.microsoft.com/office/powerpoint/2010/main" val="2396186010"/>
      </p:ext>
    </p:extLst>
  </p:cSld>
  <p:clrMapOvr>
    <a:masterClrMapping/>
  </p:clrMapOvr>
  <p:transition advTm="3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3965"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eaLnBrk="1" hangingPunct="1"/>
            <a:r>
              <a:rPr lang="en-US" altLang="en-US" smtClean="0"/>
              <a:t>     Your Personal Information</a:t>
            </a:r>
          </a:p>
        </p:txBody>
      </p:sp>
      <p:sp>
        <p:nvSpPr>
          <p:cNvPr id="26627" name="Rectangle 3"/>
          <p:cNvSpPr>
            <a:spLocks noGrp="1" noChangeArrowheads="1"/>
          </p:cNvSpPr>
          <p:nvPr>
            <p:ph type="body" idx="1"/>
          </p:nvPr>
        </p:nvSpPr>
        <p:spPr>
          <a:xfrm>
            <a:off x="457200" y="1447800"/>
            <a:ext cx="8229600" cy="5105400"/>
          </a:xfrm>
        </p:spPr>
        <p:txBody>
          <a:bodyPr/>
          <a:lstStyle/>
          <a:p>
            <a:pPr marL="0" indent="0" algn="ctr" eaLnBrk="1" hangingPunct="1">
              <a:buFontTx/>
              <a:buNone/>
            </a:pPr>
            <a:r>
              <a:rPr lang="en-US" altLang="en-US" sz="3500" dirty="0" smtClean="0"/>
              <a:t>Community Opportunities can give information about you without your permission for your </a:t>
            </a:r>
            <a:r>
              <a:rPr lang="en-US" altLang="en-US" sz="3500" b="1" i="1" dirty="0" smtClean="0"/>
              <a:t>treatment, payments of services </a:t>
            </a:r>
            <a:r>
              <a:rPr lang="en-US" altLang="en-US" sz="3500" i="1" dirty="0" smtClean="0"/>
              <a:t>or</a:t>
            </a:r>
            <a:r>
              <a:rPr lang="en-US" altLang="en-US" sz="3500" b="1" i="1" dirty="0" smtClean="0"/>
              <a:t> healthcare operations</a:t>
            </a:r>
            <a:r>
              <a:rPr lang="en-US" altLang="en-US" sz="3500" dirty="0" smtClean="0"/>
              <a:t>. So, we may share information with doctors, emergency staff, insurance companies or other agencies to make sure you have the care you need.</a:t>
            </a:r>
          </a:p>
        </p:txBody>
      </p:sp>
      <p:pic>
        <p:nvPicPr>
          <p:cNvPr id="26628" name="Picture 5" descr="MCj044140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26331"/>
            <a:ext cx="609600" cy="609600"/>
          </a:xfrm>
          <a:prstGeom prst="rect">
            <a:avLst/>
          </a:prstGeom>
        </p:spPr>
      </p:pic>
    </p:spTree>
    <p:extLst>
      <p:ext uri="{BB962C8B-B14F-4D97-AF65-F5344CB8AC3E}">
        <p14:creationId xmlns:p14="http://schemas.microsoft.com/office/powerpoint/2010/main" val="3870878948"/>
      </p:ext>
    </p:extLst>
  </p:cSld>
  <p:clrMapOvr>
    <a:masterClrMapping/>
  </p:clrMapOvr>
  <p:transition advTm="208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0865"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2162"/>
          </a:xfrm>
        </p:spPr>
        <p:txBody>
          <a:bodyPr/>
          <a:lstStyle/>
          <a:p>
            <a:pPr algn="l" eaLnBrk="1" hangingPunct="1"/>
            <a:r>
              <a:rPr lang="en-US" altLang="en-US" sz="4000" dirty="0" smtClean="0"/>
              <a:t>Your Rights under HIPAA</a:t>
            </a:r>
          </a:p>
        </p:txBody>
      </p:sp>
      <p:sp>
        <p:nvSpPr>
          <p:cNvPr id="25603" name="Rectangle 3"/>
          <p:cNvSpPr>
            <a:spLocks noGrp="1" noChangeArrowheads="1"/>
          </p:cNvSpPr>
          <p:nvPr>
            <p:ph type="body" idx="1"/>
          </p:nvPr>
        </p:nvSpPr>
        <p:spPr>
          <a:xfrm>
            <a:off x="228600" y="1143000"/>
            <a:ext cx="8915400" cy="5486400"/>
          </a:xfrm>
        </p:spPr>
        <p:txBody>
          <a:bodyPr/>
          <a:lstStyle/>
          <a:p>
            <a:pPr eaLnBrk="1" hangingPunct="1">
              <a:lnSpc>
                <a:spcPct val="90000"/>
              </a:lnSpc>
              <a:buFontTx/>
              <a:buNone/>
            </a:pPr>
            <a:r>
              <a:rPr lang="en-US" altLang="en-US" dirty="0" smtClean="0"/>
              <a:t> 	Some of your rights are….</a:t>
            </a:r>
          </a:p>
          <a:p>
            <a:pPr eaLnBrk="1" hangingPunct="1">
              <a:lnSpc>
                <a:spcPct val="90000"/>
              </a:lnSpc>
              <a:buFontTx/>
              <a:buNone/>
            </a:pPr>
            <a:r>
              <a:rPr lang="en-US" altLang="en-US" dirty="0" smtClean="0"/>
              <a:t>You can:</a:t>
            </a:r>
          </a:p>
          <a:p>
            <a:pPr eaLnBrk="1" hangingPunct="1">
              <a:lnSpc>
                <a:spcPct val="90000"/>
              </a:lnSpc>
            </a:pPr>
            <a:r>
              <a:rPr lang="en-US" altLang="en-US" sz="3000" b="1" dirty="0" smtClean="0"/>
              <a:t>see a copy of your records </a:t>
            </a:r>
          </a:p>
          <a:p>
            <a:pPr eaLnBrk="1" hangingPunct="1">
              <a:lnSpc>
                <a:spcPct val="90000"/>
              </a:lnSpc>
            </a:pPr>
            <a:r>
              <a:rPr lang="en-US" altLang="en-US" sz="3000" b="1" dirty="0" smtClean="0"/>
              <a:t>ask for changes to your information</a:t>
            </a:r>
          </a:p>
          <a:p>
            <a:pPr eaLnBrk="1" hangingPunct="1">
              <a:lnSpc>
                <a:spcPct val="90000"/>
              </a:lnSpc>
            </a:pPr>
            <a:r>
              <a:rPr lang="en-US" altLang="en-US" sz="3000" b="1" dirty="0" smtClean="0"/>
              <a:t>ask with whom we have shared your information </a:t>
            </a:r>
          </a:p>
          <a:p>
            <a:pPr eaLnBrk="1" hangingPunct="1">
              <a:lnSpc>
                <a:spcPct val="90000"/>
              </a:lnSpc>
            </a:pPr>
            <a:r>
              <a:rPr lang="en-US" altLang="en-US" sz="3000" b="1" dirty="0" smtClean="0"/>
              <a:t>talk to us at your home or in the office</a:t>
            </a:r>
          </a:p>
          <a:p>
            <a:pPr eaLnBrk="1" hangingPunct="1">
              <a:lnSpc>
                <a:spcPct val="90000"/>
              </a:lnSpc>
            </a:pPr>
            <a:r>
              <a:rPr lang="en-US" altLang="en-US" sz="3000" b="1" dirty="0" smtClean="0"/>
              <a:t>have full copy of the Notice of Privacy Practices</a:t>
            </a:r>
          </a:p>
          <a:p>
            <a:pPr eaLnBrk="1" hangingPunct="1">
              <a:lnSpc>
                <a:spcPct val="90000"/>
              </a:lnSpc>
            </a:pPr>
            <a:r>
              <a:rPr lang="en-US" altLang="en-US" sz="3000" b="1" dirty="0" smtClean="0"/>
              <a:t>make a complaint if you think any of your rights have not been met</a:t>
            </a:r>
          </a:p>
          <a:p>
            <a:pPr eaLnBrk="1" hangingPunct="1">
              <a:lnSpc>
                <a:spcPct val="90000"/>
              </a:lnSpc>
            </a:pPr>
            <a:endParaRPr lang="en-US" altLang="en-US" sz="2000" b="1" dirty="0" smtClean="0"/>
          </a:p>
          <a:p>
            <a:pPr eaLnBrk="1" hangingPunct="1">
              <a:lnSpc>
                <a:spcPct val="90000"/>
              </a:lnSpc>
              <a:buFontTx/>
              <a:buNone/>
            </a:pPr>
            <a:endParaRPr lang="en-US" altLang="en-US" sz="2000" dirty="0" smtClean="0"/>
          </a:p>
          <a:p>
            <a:pPr eaLnBrk="1" hangingPunct="1">
              <a:lnSpc>
                <a:spcPct val="90000"/>
              </a:lnSpc>
            </a:pPr>
            <a:endParaRPr lang="en-US" altLang="en-US" sz="4000" dirty="0" smtClean="0"/>
          </a:p>
        </p:txBody>
      </p:sp>
      <p:pic>
        <p:nvPicPr>
          <p:cNvPr id="2" name="Picture 1" descr="Ippopotamo - WikiFu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686" y="175419"/>
            <a:ext cx="2379014" cy="147796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078583"/>
            <a:ext cx="609600" cy="609600"/>
          </a:xfrm>
          <a:prstGeom prst="rect">
            <a:avLst/>
          </a:prstGeom>
        </p:spPr>
      </p:pic>
    </p:spTree>
    <p:extLst>
      <p:ext uri="{BB962C8B-B14F-4D97-AF65-F5344CB8AC3E}">
        <p14:creationId xmlns:p14="http://schemas.microsoft.com/office/powerpoint/2010/main" val="792891465"/>
      </p:ext>
    </p:extLst>
  </p:cSld>
  <p:clrMapOvr>
    <a:masterClrMapping/>
  </p:clrMapOvr>
  <p:transition advTm="213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32" objId="4"/>
        <p14:stopEvt time="20859"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8694" y="617538"/>
            <a:ext cx="6248400" cy="639762"/>
          </a:xfrm>
        </p:spPr>
        <p:txBody>
          <a:bodyPr/>
          <a:lstStyle/>
          <a:p>
            <a:pPr eaLnBrk="1" hangingPunct="1"/>
            <a:r>
              <a:rPr lang="en-US" altLang="en-US" sz="4000" dirty="0" smtClean="0">
                <a:solidFill>
                  <a:srgbClr val="800000"/>
                </a:solidFill>
                <a:effectLst>
                  <a:outerShdw blurRad="38100" dist="38100" dir="2700000" algn="tl">
                    <a:srgbClr val="000000">
                      <a:alpha val="43137"/>
                    </a:srgbClr>
                  </a:outerShdw>
                </a:effectLst>
              </a:rPr>
              <a:t>Community Resources</a:t>
            </a:r>
          </a:p>
        </p:txBody>
      </p:sp>
      <p:sp>
        <p:nvSpPr>
          <p:cNvPr id="27651" name="Rectangle 3"/>
          <p:cNvSpPr>
            <a:spLocks noGrp="1" noChangeArrowheads="1"/>
          </p:cNvSpPr>
          <p:nvPr>
            <p:ph type="body" idx="1"/>
          </p:nvPr>
        </p:nvSpPr>
        <p:spPr>
          <a:xfrm>
            <a:off x="457200" y="2209800"/>
            <a:ext cx="8229600" cy="4191000"/>
          </a:xfrm>
        </p:spPr>
        <p:txBody>
          <a:bodyPr/>
          <a:lstStyle/>
          <a:p>
            <a:pPr algn="ctr" eaLnBrk="1" hangingPunct="1">
              <a:buFontTx/>
              <a:buNone/>
            </a:pPr>
            <a:r>
              <a:rPr lang="en-US" altLang="en-US" dirty="0" smtClean="0">
                <a:solidFill>
                  <a:srgbClr val="800000"/>
                </a:solidFill>
              </a:rPr>
              <a:t>We have many resources available to you.</a:t>
            </a:r>
          </a:p>
          <a:p>
            <a:pPr algn="ctr" eaLnBrk="1" hangingPunct="1">
              <a:buFontTx/>
              <a:buNone/>
            </a:pPr>
            <a:r>
              <a:rPr lang="en-US" altLang="en-US" dirty="0" smtClean="0">
                <a:solidFill>
                  <a:srgbClr val="800000"/>
                </a:solidFill>
              </a:rPr>
              <a:t>You will receive a list from your </a:t>
            </a:r>
          </a:p>
          <a:p>
            <a:pPr algn="ctr" eaLnBrk="1" hangingPunct="1">
              <a:buFontTx/>
              <a:buNone/>
            </a:pPr>
            <a:r>
              <a:rPr lang="en-US" altLang="en-US" dirty="0" smtClean="0">
                <a:solidFill>
                  <a:srgbClr val="800000"/>
                </a:solidFill>
              </a:rPr>
              <a:t>Employment Specialist. </a:t>
            </a:r>
          </a:p>
          <a:p>
            <a:pPr algn="ctr" eaLnBrk="1" hangingPunct="1">
              <a:buFontTx/>
              <a:buNone/>
            </a:pPr>
            <a:endParaRPr lang="en-US" altLang="en-US" dirty="0" smtClean="0">
              <a:solidFill>
                <a:srgbClr val="800000"/>
              </a:solidFill>
            </a:endParaRPr>
          </a:p>
          <a:p>
            <a:pPr algn="ctr" eaLnBrk="1" hangingPunct="1">
              <a:buFontTx/>
              <a:buNone/>
            </a:pPr>
            <a:r>
              <a:rPr lang="en-US" altLang="en-US" dirty="0" smtClean="0">
                <a:solidFill>
                  <a:srgbClr val="800000"/>
                </a:solidFill>
              </a:rPr>
              <a:t>If you need help with something that is not on the list, please let us know.</a:t>
            </a:r>
          </a:p>
        </p:txBody>
      </p:sp>
      <p:pic>
        <p:nvPicPr>
          <p:cNvPr id="27652" name="Picture 9" descr="MCj025052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8600"/>
            <a:ext cx="1830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1554" y="6096000"/>
            <a:ext cx="609600" cy="609600"/>
          </a:xfrm>
          <a:prstGeom prst="rect">
            <a:avLst/>
          </a:prstGeom>
        </p:spPr>
      </p:pic>
    </p:spTree>
  </p:cSld>
  <p:clrMapOvr>
    <a:masterClrMapping/>
  </p:clrMapOvr>
  <p:transition advTm="109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 objId="2"/>
        <p14:stopEvt time="10949"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639762"/>
          </a:xfrm>
        </p:spPr>
        <p:txBody>
          <a:bodyPr/>
          <a:lstStyle/>
          <a:p>
            <a:pPr eaLnBrk="1" hangingPunct="1"/>
            <a:r>
              <a:rPr lang="en-US" altLang="en-US" sz="4000" dirty="0" smtClean="0">
                <a:solidFill>
                  <a:srgbClr val="A50021"/>
                </a:solidFill>
              </a:rPr>
              <a:t>Re-Entry Policy</a:t>
            </a:r>
          </a:p>
        </p:txBody>
      </p:sp>
      <p:sp>
        <p:nvSpPr>
          <p:cNvPr id="9219" name="Rectangle 3"/>
          <p:cNvSpPr>
            <a:spLocks noGrp="1" noChangeArrowheads="1"/>
          </p:cNvSpPr>
          <p:nvPr>
            <p:ph type="body" idx="1"/>
          </p:nvPr>
        </p:nvSpPr>
        <p:spPr>
          <a:xfrm>
            <a:off x="533400" y="2286000"/>
            <a:ext cx="8229600" cy="4267200"/>
          </a:xfrm>
        </p:spPr>
        <p:txBody>
          <a:bodyPr/>
          <a:lstStyle/>
          <a:p>
            <a:pPr eaLnBrk="1" hangingPunct="1">
              <a:lnSpc>
                <a:spcPct val="90000"/>
              </a:lnSpc>
              <a:buFontTx/>
              <a:buNone/>
            </a:pPr>
            <a:r>
              <a:rPr lang="en-US" altLang="en-US" sz="2800" smtClean="0">
                <a:solidFill>
                  <a:srgbClr val="A50021"/>
                </a:solidFill>
              </a:rPr>
              <a:t>If you decide you no longer want our help finding a</a:t>
            </a:r>
          </a:p>
          <a:p>
            <a:pPr eaLnBrk="1" hangingPunct="1">
              <a:lnSpc>
                <a:spcPct val="90000"/>
              </a:lnSpc>
              <a:buFontTx/>
              <a:buNone/>
            </a:pPr>
            <a:r>
              <a:rPr lang="en-US" altLang="en-US" sz="2800" smtClean="0">
                <a:solidFill>
                  <a:srgbClr val="A50021"/>
                </a:solidFill>
              </a:rPr>
              <a:t>job and then later want to come back and have us</a:t>
            </a:r>
          </a:p>
          <a:p>
            <a:pPr eaLnBrk="1" hangingPunct="1">
              <a:lnSpc>
                <a:spcPct val="90000"/>
              </a:lnSpc>
              <a:buFontTx/>
              <a:buNone/>
            </a:pPr>
            <a:r>
              <a:rPr lang="en-US" altLang="en-US" sz="2800" smtClean="0">
                <a:solidFill>
                  <a:srgbClr val="A50021"/>
                </a:solidFill>
              </a:rPr>
              <a:t>help you again, you can let us know.</a:t>
            </a:r>
          </a:p>
          <a:p>
            <a:pPr eaLnBrk="1" hangingPunct="1">
              <a:lnSpc>
                <a:spcPct val="90000"/>
              </a:lnSpc>
              <a:buFontTx/>
              <a:buNone/>
            </a:pPr>
            <a:endParaRPr lang="en-US" altLang="en-US" sz="2800" smtClean="0">
              <a:solidFill>
                <a:srgbClr val="A50021"/>
              </a:solidFill>
            </a:endParaRPr>
          </a:p>
          <a:p>
            <a:pPr eaLnBrk="1" hangingPunct="1">
              <a:lnSpc>
                <a:spcPct val="90000"/>
              </a:lnSpc>
              <a:buFontTx/>
              <a:buNone/>
            </a:pPr>
            <a:r>
              <a:rPr lang="en-US" altLang="en-US" sz="2800" smtClean="0">
                <a:solidFill>
                  <a:srgbClr val="A50021"/>
                </a:solidFill>
              </a:rPr>
              <a:t>You will have to call your Vocational Rehabilitation</a:t>
            </a:r>
          </a:p>
          <a:p>
            <a:pPr eaLnBrk="1" hangingPunct="1">
              <a:lnSpc>
                <a:spcPct val="90000"/>
              </a:lnSpc>
              <a:buFontTx/>
              <a:buNone/>
            </a:pPr>
            <a:r>
              <a:rPr lang="en-US" altLang="en-US" sz="2800" smtClean="0">
                <a:solidFill>
                  <a:srgbClr val="A50021"/>
                </a:solidFill>
              </a:rPr>
              <a:t>(VR) Counselor and have a meeting with them</a:t>
            </a:r>
          </a:p>
          <a:p>
            <a:pPr eaLnBrk="1" hangingPunct="1">
              <a:lnSpc>
                <a:spcPct val="90000"/>
              </a:lnSpc>
              <a:buFontTx/>
              <a:buNone/>
            </a:pPr>
            <a:r>
              <a:rPr lang="en-US" altLang="en-US" sz="2800" smtClean="0">
                <a:solidFill>
                  <a:srgbClr val="A50021"/>
                </a:solidFill>
              </a:rPr>
              <a:t>before we can start helping you again.</a:t>
            </a:r>
          </a:p>
          <a:p>
            <a:pPr eaLnBrk="1" hangingPunct="1">
              <a:lnSpc>
                <a:spcPct val="90000"/>
              </a:lnSpc>
              <a:buFontTx/>
              <a:buNone/>
            </a:pPr>
            <a:endParaRPr lang="en-US" altLang="en-US" sz="2800" smtClean="0">
              <a:solidFill>
                <a:srgbClr val="A50021"/>
              </a:solidFill>
            </a:endParaRPr>
          </a:p>
          <a:p>
            <a:pPr eaLnBrk="1" hangingPunct="1">
              <a:lnSpc>
                <a:spcPct val="90000"/>
              </a:lnSpc>
              <a:buFontTx/>
              <a:buNone/>
            </a:pPr>
            <a:r>
              <a:rPr lang="en-US" altLang="en-US" sz="2800" smtClean="0">
                <a:solidFill>
                  <a:srgbClr val="A50021"/>
                </a:solidFill>
              </a:rPr>
              <a:t>.</a:t>
            </a:r>
          </a:p>
        </p:txBody>
      </p:sp>
      <p:pic>
        <p:nvPicPr>
          <p:cNvPr id="9220" name="Picture 4" descr="MCj043809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741363"/>
            <a:ext cx="21558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MCj035502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836613"/>
            <a:ext cx="22098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943600"/>
            <a:ext cx="609600" cy="609600"/>
          </a:xfrm>
          <a:prstGeom prst="rect">
            <a:avLst/>
          </a:prstGeom>
        </p:spPr>
      </p:pic>
    </p:spTree>
  </p:cSld>
  <p:clrMapOvr>
    <a:masterClrMapping/>
  </p:clrMapOvr>
  <p:transition advTm="169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65" objId="3"/>
        <p14:stopEvt time="16666"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57200" y="2057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b="1"/>
              <a:t>Do you have any questions? </a:t>
            </a:r>
          </a:p>
        </p:txBody>
      </p:sp>
      <p:pic>
        <p:nvPicPr>
          <p:cNvPr id="28675" name="Picture 3" descr="MCj007871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743200"/>
            <a:ext cx="1622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MCBS01890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81000"/>
            <a:ext cx="13890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6076134"/>
            <a:ext cx="609600" cy="609600"/>
          </a:xfrm>
          <a:prstGeom prst="rect">
            <a:avLst/>
          </a:prstGeom>
        </p:spPr>
      </p:pic>
    </p:spTree>
  </p:cSld>
  <p:clrMapOvr>
    <a:masterClrMapping/>
  </p:clrMapOvr>
  <p:transition advTm="61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585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57200" y="274638"/>
            <a:ext cx="8229600" cy="411162"/>
          </a:xfrm>
        </p:spPr>
        <p:txBody>
          <a:bodyPr/>
          <a:lstStyle/>
          <a:p>
            <a:pPr eaLnBrk="1" hangingPunct="1"/>
            <a:r>
              <a:rPr lang="en-US" altLang="en-US" sz="4000" dirty="0" smtClean="0">
                <a:solidFill>
                  <a:srgbClr val="9900FF"/>
                </a:solidFill>
                <a:effectLst>
                  <a:outerShdw blurRad="38100" dist="38100" dir="2700000" algn="tl">
                    <a:srgbClr val="000000">
                      <a:alpha val="43137"/>
                    </a:srgbClr>
                  </a:outerShdw>
                </a:effectLst>
              </a:rPr>
              <a:t>Supported Employment Process</a:t>
            </a:r>
          </a:p>
        </p:txBody>
      </p:sp>
      <p:sp>
        <p:nvSpPr>
          <p:cNvPr id="8196" name="Text Box 8"/>
          <p:cNvSpPr txBox="1">
            <a:spLocks noChangeArrowheads="1"/>
          </p:cNvSpPr>
          <p:nvPr/>
        </p:nvSpPr>
        <p:spPr bwMode="auto">
          <a:xfrm>
            <a:off x="457200" y="990600"/>
            <a:ext cx="8686800" cy="591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AutoNum type="arabicPeriod"/>
            </a:pPr>
            <a:r>
              <a:rPr lang="en-US" altLang="en-US" sz="1900" dirty="0">
                <a:solidFill>
                  <a:srgbClr val="800080"/>
                </a:solidFill>
              </a:rPr>
              <a:t>We get your </a:t>
            </a:r>
            <a:r>
              <a:rPr lang="en-US" altLang="en-US" sz="1900" dirty="0" smtClean="0">
                <a:solidFill>
                  <a:srgbClr val="800080"/>
                </a:solidFill>
              </a:rPr>
              <a:t>name usually from </a:t>
            </a:r>
            <a:r>
              <a:rPr lang="en-US" altLang="en-US" sz="1900" dirty="0">
                <a:solidFill>
                  <a:srgbClr val="800080"/>
                </a:solidFill>
              </a:rPr>
              <a:t>Vocational Rehabilitation (VR) telling us you would like us to help you find a job.</a:t>
            </a:r>
          </a:p>
          <a:p>
            <a:pPr eaLnBrk="1" hangingPunct="1">
              <a:spcBef>
                <a:spcPct val="50000"/>
              </a:spcBef>
              <a:buFontTx/>
              <a:buAutoNum type="arabicPeriod"/>
            </a:pPr>
            <a:r>
              <a:rPr lang="en-US" altLang="en-US" sz="1900" dirty="0">
                <a:solidFill>
                  <a:srgbClr val="800080"/>
                </a:solidFill>
              </a:rPr>
              <a:t>We will meet with </a:t>
            </a:r>
            <a:r>
              <a:rPr lang="en-US" altLang="en-US" sz="1900" dirty="0" smtClean="0">
                <a:solidFill>
                  <a:srgbClr val="800080"/>
                </a:solidFill>
              </a:rPr>
              <a:t>you and your VR Counselor to talk </a:t>
            </a:r>
            <a:r>
              <a:rPr lang="en-US" altLang="en-US" sz="1900" dirty="0">
                <a:solidFill>
                  <a:srgbClr val="800080"/>
                </a:solidFill>
              </a:rPr>
              <a:t>about work you have done, if any, </a:t>
            </a:r>
            <a:r>
              <a:rPr lang="en-US" altLang="en-US" sz="1900" dirty="0" smtClean="0">
                <a:solidFill>
                  <a:srgbClr val="800080"/>
                </a:solidFill>
              </a:rPr>
              <a:t>what type of job you would like to have and training you will need. You can invite your family, friends or anyone you choose to this meeting.</a:t>
            </a:r>
          </a:p>
          <a:p>
            <a:pPr eaLnBrk="1" hangingPunct="1">
              <a:spcBef>
                <a:spcPct val="50000"/>
              </a:spcBef>
              <a:buFontTx/>
              <a:buAutoNum type="arabicPeriod"/>
            </a:pPr>
            <a:r>
              <a:rPr lang="en-US" altLang="en-US" sz="1900" dirty="0" smtClean="0">
                <a:solidFill>
                  <a:srgbClr val="800080"/>
                </a:solidFill>
              </a:rPr>
              <a:t>We will get information about you from other agencies that have helped you. </a:t>
            </a:r>
          </a:p>
          <a:p>
            <a:pPr eaLnBrk="1" hangingPunct="1">
              <a:spcBef>
                <a:spcPct val="50000"/>
              </a:spcBef>
              <a:buFontTx/>
              <a:buAutoNum type="arabicPeriod"/>
            </a:pPr>
            <a:r>
              <a:rPr lang="en-US" altLang="en-US" sz="1900" dirty="0" smtClean="0">
                <a:solidFill>
                  <a:srgbClr val="800080"/>
                </a:solidFill>
              </a:rPr>
              <a:t>You will be introduced to an Employment Specialist, who will be assigned to help you and will meet with you one time weekly for the next month or so.</a:t>
            </a:r>
            <a:endParaRPr lang="en-US" altLang="en-US" sz="1900" dirty="0">
              <a:solidFill>
                <a:srgbClr val="800080"/>
              </a:solidFill>
            </a:endParaRPr>
          </a:p>
          <a:p>
            <a:pPr eaLnBrk="1" hangingPunct="1">
              <a:spcBef>
                <a:spcPct val="50000"/>
              </a:spcBef>
              <a:buFontTx/>
              <a:buAutoNum type="arabicPeriod"/>
            </a:pPr>
            <a:r>
              <a:rPr lang="en-US" altLang="en-US" sz="1900" dirty="0" smtClean="0">
                <a:solidFill>
                  <a:srgbClr val="800080"/>
                </a:solidFill>
              </a:rPr>
              <a:t>The Employment Specialist will help you fill out forms and can meet with you at your home or school (if you are a student) and talk to a few of your friends, family members, teachers and other important people in your life that know you well. </a:t>
            </a:r>
          </a:p>
          <a:p>
            <a:pPr eaLnBrk="1" hangingPunct="1">
              <a:spcBef>
                <a:spcPct val="50000"/>
              </a:spcBef>
              <a:buFontTx/>
              <a:buAutoNum type="arabicPeriod"/>
            </a:pPr>
            <a:r>
              <a:rPr lang="en-US" altLang="en-US" sz="1900" dirty="0" smtClean="0">
                <a:solidFill>
                  <a:srgbClr val="800080"/>
                </a:solidFill>
              </a:rPr>
              <a:t>The </a:t>
            </a:r>
            <a:r>
              <a:rPr lang="en-US" altLang="en-US" sz="1900" dirty="0">
                <a:solidFill>
                  <a:srgbClr val="800080"/>
                </a:solidFill>
              </a:rPr>
              <a:t>Employment Specialist will go with you to see and maybe even try out some work sites in the community to see what kind of work you like and can do best. </a:t>
            </a:r>
          </a:p>
          <a:p>
            <a:pPr eaLnBrk="1" hangingPunct="1">
              <a:spcBef>
                <a:spcPct val="50000"/>
              </a:spcBef>
              <a:buFontTx/>
              <a:buAutoNum type="arabicPeriod"/>
            </a:pPr>
            <a:endParaRPr lang="en-US" altLang="en-US" sz="1800" dirty="0">
              <a:solidFill>
                <a:srgbClr val="80008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cSld>
  <p:clrMapOvr>
    <a:masterClrMapping/>
  </p:clrMapOvr>
  <p:transition advTm="59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58213"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1771"/>
            <a:ext cx="7772400" cy="707886"/>
          </a:xfrm>
          <a:prstGeom prst="rect">
            <a:avLst/>
          </a:prstGeom>
        </p:spPr>
        <p:txBody>
          <a:bodyPr wrap="square">
            <a:spAutoFit/>
          </a:bodyPr>
          <a:lstStyle/>
          <a:p>
            <a:pPr algn="ctr"/>
            <a:r>
              <a:rPr lang="en-US" altLang="en-US" sz="4000" dirty="0">
                <a:solidFill>
                  <a:srgbClr val="9900FF"/>
                </a:solidFill>
                <a:effectLst>
                  <a:outerShdw blurRad="38100" dist="38100" dir="2700000" algn="tl">
                    <a:srgbClr val="000000">
                      <a:alpha val="43137"/>
                    </a:srgbClr>
                  </a:outerShdw>
                </a:effectLst>
              </a:rPr>
              <a:t>Supported Employment Process</a:t>
            </a:r>
            <a:endParaRPr lang="en-US" sz="4000" dirty="0"/>
          </a:p>
        </p:txBody>
      </p:sp>
      <p:sp>
        <p:nvSpPr>
          <p:cNvPr id="3" name="Rectangle 2"/>
          <p:cNvSpPr/>
          <p:nvPr/>
        </p:nvSpPr>
        <p:spPr>
          <a:xfrm>
            <a:off x="457200" y="914400"/>
            <a:ext cx="8534400" cy="5463034"/>
          </a:xfrm>
          <a:prstGeom prst="rect">
            <a:avLst/>
          </a:prstGeom>
        </p:spPr>
        <p:txBody>
          <a:bodyPr wrap="square">
            <a:spAutoFit/>
          </a:bodyPr>
          <a:lstStyle/>
          <a:p>
            <a:pPr eaLnBrk="1" hangingPunct="1">
              <a:spcBef>
                <a:spcPct val="50000"/>
              </a:spcBef>
              <a:tabLst>
                <a:tab pos="406400" algn="l"/>
              </a:tabLst>
            </a:pPr>
            <a:r>
              <a:rPr lang="en-US" altLang="en-US" sz="2000" dirty="0" smtClean="0">
                <a:solidFill>
                  <a:srgbClr val="800080"/>
                </a:solidFill>
              </a:rPr>
              <a:t>7.   You, your VR Counselor and Employment Specialist will meet again to 	decide if you are ready to look for a job or if you need to try a few other 	things first. </a:t>
            </a:r>
          </a:p>
          <a:p>
            <a:pPr eaLnBrk="1" hangingPunct="1">
              <a:spcBef>
                <a:spcPct val="50000"/>
              </a:spcBef>
              <a:tabLst>
                <a:tab pos="406400" algn="l"/>
              </a:tabLst>
            </a:pPr>
            <a:r>
              <a:rPr lang="en-US" altLang="en-US" sz="2000" dirty="0" smtClean="0">
                <a:solidFill>
                  <a:srgbClr val="800080"/>
                </a:solidFill>
              </a:rPr>
              <a:t>8. 	If you are ready to look for work, your Employment Specialist will help 	you create a resume, fill out applications and do practice interviews. </a:t>
            </a:r>
          </a:p>
          <a:p>
            <a:pPr eaLnBrk="1" hangingPunct="1">
              <a:spcBef>
                <a:spcPct val="50000"/>
              </a:spcBef>
              <a:tabLst>
                <a:tab pos="347663" algn="l"/>
              </a:tabLst>
            </a:pPr>
            <a:r>
              <a:rPr lang="en-US" altLang="en-US" sz="2000" dirty="0" smtClean="0">
                <a:solidFill>
                  <a:srgbClr val="800080"/>
                </a:solidFill>
              </a:rPr>
              <a:t>9. 	When you get a job, the Employment Specialist will help you get to 	know your boss and co-workers. They will stay with you at your job 	until you are able to do it without help. </a:t>
            </a:r>
          </a:p>
          <a:p>
            <a:pPr defTabSz="347663" eaLnBrk="1" hangingPunct="1">
              <a:spcBef>
                <a:spcPct val="50000"/>
              </a:spcBef>
              <a:tabLst>
                <a:tab pos="347663" algn="l"/>
              </a:tabLst>
            </a:pPr>
            <a:r>
              <a:rPr lang="en-US" altLang="en-US" sz="2000" dirty="0" smtClean="0">
                <a:solidFill>
                  <a:srgbClr val="800080"/>
                </a:solidFill>
              </a:rPr>
              <a:t>10. After you are at the job on your own, the Employment Specialist will 	check on you occasionally to make sure things are going good. It is up 	to you to do your best and do all the work given to you!</a:t>
            </a:r>
          </a:p>
          <a:p>
            <a:pPr eaLnBrk="1" hangingPunct="1">
              <a:spcBef>
                <a:spcPct val="50000"/>
              </a:spcBef>
            </a:pPr>
            <a:r>
              <a:rPr lang="en-US" altLang="en-US" sz="2200" dirty="0" smtClean="0">
                <a:solidFill>
                  <a:srgbClr val="800080"/>
                </a:solidFill>
              </a:rPr>
              <a:t>We meet several times a year as a group so you can tell us how you like your programs and if you want to make any changes. You can also tell us if you want to change the rules. We will vote on all changes.  </a:t>
            </a:r>
            <a:endParaRPr lang="en-US" altLang="en-US" sz="2200" dirty="0">
              <a:solidFill>
                <a:srgbClr val="80008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514" y="6072634"/>
            <a:ext cx="609600" cy="609600"/>
          </a:xfrm>
          <a:prstGeom prst="rect">
            <a:avLst/>
          </a:prstGeom>
        </p:spPr>
      </p:pic>
    </p:spTree>
    <p:extLst>
      <p:ext uri="{BB962C8B-B14F-4D97-AF65-F5344CB8AC3E}">
        <p14:creationId xmlns:p14="http://schemas.microsoft.com/office/powerpoint/2010/main" val="3555421396"/>
      </p:ext>
    </p:extLst>
  </p:cSld>
  <p:clrMapOvr>
    <a:masterClrMapping/>
  </p:clrMapOvr>
  <mc:AlternateContent xmlns:mc="http://schemas.openxmlformats.org/markup-compatibility/2006" xmlns:p14="http://schemas.microsoft.com/office/powerpoint/2010/main">
    <mc:Choice Requires="p14">
      <p:transition spd="slow" p14:dur="2000" advTm="48409"/>
    </mc:Choice>
    <mc:Fallback xmlns="">
      <p:transition spd="slow" advTm="4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47538"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28600"/>
            <a:ext cx="8229600" cy="1143000"/>
          </a:xfrm>
        </p:spPr>
        <p:txBody>
          <a:bodyPr/>
          <a:lstStyle/>
          <a:p>
            <a:pPr eaLnBrk="1" hangingPunct="1"/>
            <a:r>
              <a:rPr lang="en-US" altLang="en-US" smtClean="0">
                <a:solidFill>
                  <a:srgbClr val="663300"/>
                </a:solidFill>
              </a:rPr>
              <a:t>Staff Who Work with You</a:t>
            </a:r>
          </a:p>
        </p:txBody>
      </p:sp>
      <p:sp>
        <p:nvSpPr>
          <p:cNvPr id="6147" name="Rectangle 3"/>
          <p:cNvSpPr>
            <a:spLocks noGrp="1" noChangeArrowheads="1"/>
          </p:cNvSpPr>
          <p:nvPr>
            <p:ph type="body" idx="1"/>
          </p:nvPr>
        </p:nvSpPr>
        <p:spPr>
          <a:xfrm>
            <a:off x="241663" y="1526177"/>
            <a:ext cx="8686800" cy="4937760"/>
          </a:xfrm>
        </p:spPr>
        <p:txBody>
          <a:bodyPr/>
          <a:lstStyle/>
          <a:p>
            <a:pPr eaLnBrk="1" hangingPunct="1">
              <a:lnSpc>
                <a:spcPct val="80000"/>
              </a:lnSpc>
              <a:buFont typeface="Wingdings" pitchFamily="2" charset="2"/>
              <a:buChar char="ü"/>
            </a:pPr>
            <a:r>
              <a:rPr lang="en-US" altLang="en-US" sz="2000" dirty="0" smtClean="0"/>
              <a:t>When employment support staff is hired they must have at least a high school diploma or GED, a valid driver’s license, and pass specific background checks.  </a:t>
            </a:r>
          </a:p>
          <a:p>
            <a:pPr eaLnBrk="1" hangingPunct="1">
              <a:lnSpc>
                <a:spcPct val="80000"/>
              </a:lnSpc>
              <a:buFont typeface="Wingdings" pitchFamily="2" charset="2"/>
              <a:buNone/>
            </a:pPr>
            <a:endParaRPr lang="en-US" altLang="en-US" sz="900" dirty="0" smtClean="0"/>
          </a:p>
          <a:p>
            <a:pPr eaLnBrk="1" hangingPunct="1">
              <a:lnSpc>
                <a:spcPct val="80000"/>
              </a:lnSpc>
              <a:buFont typeface="Wingdings" pitchFamily="2" charset="2"/>
              <a:buChar char="ü"/>
            </a:pPr>
            <a:r>
              <a:rPr lang="en-US" altLang="en-US" sz="2000" dirty="0" smtClean="0"/>
              <a:t>All staff working with you receives at least 80 hours of training.  </a:t>
            </a:r>
          </a:p>
          <a:p>
            <a:pPr eaLnBrk="1" hangingPunct="1">
              <a:lnSpc>
                <a:spcPct val="80000"/>
              </a:lnSpc>
              <a:buFont typeface="Wingdings" pitchFamily="2" charset="2"/>
              <a:buNone/>
            </a:pPr>
            <a:endParaRPr lang="en-US" altLang="en-US" sz="1000" dirty="0" smtClean="0"/>
          </a:p>
          <a:p>
            <a:pPr eaLnBrk="1" hangingPunct="1">
              <a:lnSpc>
                <a:spcPct val="80000"/>
              </a:lnSpc>
              <a:buFont typeface="Wingdings" pitchFamily="2" charset="2"/>
              <a:buChar char="ü"/>
            </a:pPr>
            <a:r>
              <a:rPr lang="en-US" altLang="en-US" sz="2000" dirty="0" smtClean="0"/>
              <a:t>Employment staff have training in CPR, First Aid and preventing abuse and neglect.</a:t>
            </a:r>
          </a:p>
          <a:p>
            <a:pPr eaLnBrk="1" hangingPunct="1">
              <a:lnSpc>
                <a:spcPct val="80000"/>
              </a:lnSpc>
              <a:buFont typeface="Wingdings" pitchFamily="2" charset="2"/>
              <a:buNone/>
            </a:pPr>
            <a:endParaRPr lang="en-US" altLang="en-US" sz="1000" dirty="0" smtClean="0"/>
          </a:p>
          <a:p>
            <a:pPr eaLnBrk="1" hangingPunct="1">
              <a:lnSpc>
                <a:spcPct val="80000"/>
              </a:lnSpc>
              <a:buFont typeface="Wingdings" pitchFamily="2" charset="2"/>
              <a:buChar char="ü"/>
            </a:pPr>
            <a:r>
              <a:rPr lang="en-US" altLang="en-US" sz="2000" dirty="0" smtClean="0"/>
              <a:t>They also receive training in positive behavior support, confidentiality and emergency situations. </a:t>
            </a:r>
          </a:p>
          <a:p>
            <a:pPr eaLnBrk="1" hangingPunct="1">
              <a:lnSpc>
                <a:spcPct val="80000"/>
              </a:lnSpc>
              <a:buFont typeface="Wingdings" pitchFamily="2" charset="2"/>
              <a:buNone/>
            </a:pPr>
            <a:endParaRPr lang="en-US" altLang="en-US" sz="1000" dirty="0" smtClean="0"/>
          </a:p>
          <a:p>
            <a:pPr eaLnBrk="1" hangingPunct="1">
              <a:lnSpc>
                <a:spcPct val="80000"/>
              </a:lnSpc>
              <a:buFont typeface="Wingdings" pitchFamily="2" charset="2"/>
              <a:buChar char="ü"/>
            </a:pPr>
            <a:r>
              <a:rPr lang="en-US" altLang="en-US" sz="2000" dirty="0" smtClean="0"/>
              <a:t>Our Employment Specialists are Certified Employment Training Specialists. This means they have specific training so they know how to help you find and keep a job.  </a:t>
            </a:r>
          </a:p>
          <a:p>
            <a:pPr eaLnBrk="1" hangingPunct="1">
              <a:lnSpc>
                <a:spcPct val="80000"/>
              </a:lnSpc>
              <a:buFont typeface="Wingdings" pitchFamily="2" charset="2"/>
              <a:buNone/>
            </a:pPr>
            <a:endParaRPr lang="en-US" altLang="en-US" sz="1000" dirty="0" smtClean="0"/>
          </a:p>
          <a:p>
            <a:pPr eaLnBrk="1" hangingPunct="1">
              <a:lnSpc>
                <a:spcPct val="80000"/>
              </a:lnSpc>
              <a:buFont typeface="Wingdings" pitchFamily="2" charset="2"/>
              <a:buChar char="ü"/>
            </a:pPr>
            <a:r>
              <a:rPr lang="en-US" altLang="en-US" sz="2000" dirty="0" smtClean="0"/>
              <a:t>Your services are developed with you and supervised by a Professional Manager (PM). This person has Bachelor’s </a:t>
            </a:r>
            <a:r>
              <a:rPr lang="en-US" altLang="en-US" sz="2000" dirty="0"/>
              <a:t>D</a:t>
            </a:r>
            <a:r>
              <a:rPr lang="en-US" altLang="en-US" sz="2000" dirty="0" smtClean="0"/>
              <a:t>egree and has worked at least one year with individuals with developmental disabilities. </a:t>
            </a:r>
          </a:p>
        </p:txBody>
      </p:sp>
      <p:pic>
        <p:nvPicPr>
          <p:cNvPr id="6148" name="Picture 4" descr="MC90004779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9144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863" y="5974080"/>
            <a:ext cx="609600" cy="609600"/>
          </a:xfrm>
          <a:prstGeom prst="rect">
            <a:avLst/>
          </a:prstGeom>
        </p:spPr>
      </p:pic>
    </p:spTree>
  </p:cSld>
  <p:clrMapOvr>
    <a:masterClrMapping/>
  </p:clrMapOvr>
  <p:transition spd="slow" advTm="432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42803"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57200" y="274638"/>
            <a:ext cx="8229600" cy="792162"/>
          </a:xfrm>
        </p:spPr>
        <p:txBody>
          <a:bodyPr/>
          <a:lstStyle/>
          <a:p>
            <a:pPr algn="l" eaLnBrk="1" hangingPunct="1"/>
            <a:r>
              <a:rPr lang="en-US" altLang="en-US" sz="4500" dirty="0" smtClean="0">
                <a:solidFill>
                  <a:srgbClr val="003300"/>
                </a:solidFill>
                <a:effectLst>
                  <a:outerShdw blurRad="38100" dist="38100" dir="2700000" algn="tl">
                    <a:srgbClr val="000000">
                      <a:alpha val="43137"/>
                    </a:srgbClr>
                  </a:outerShdw>
                </a:effectLst>
              </a:rPr>
              <a:t>              Fees for Services</a:t>
            </a:r>
          </a:p>
        </p:txBody>
      </p:sp>
      <p:sp>
        <p:nvSpPr>
          <p:cNvPr id="7171" name="Text Box 5"/>
          <p:cNvSpPr txBox="1">
            <a:spLocks noChangeArrowheads="1"/>
          </p:cNvSpPr>
          <p:nvPr/>
        </p:nvSpPr>
        <p:spPr bwMode="auto">
          <a:xfrm>
            <a:off x="419100" y="1828800"/>
            <a:ext cx="83058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dirty="0">
                <a:solidFill>
                  <a:srgbClr val="003300"/>
                </a:solidFill>
              </a:rPr>
              <a:t>There are fees for </a:t>
            </a:r>
            <a:r>
              <a:rPr lang="en-US" altLang="en-US" dirty="0" smtClean="0">
                <a:solidFill>
                  <a:srgbClr val="003300"/>
                </a:solidFill>
              </a:rPr>
              <a:t>Employment Services.</a:t>
            </a:r>
            <a:endParaRPr lang="en-US" altLang="en-US" dirty="0">
              <a:solidFill>
                <a:srgbClr val="003300"/>
              </a:solidFill>
            </a:endParaRPr>
          </a:p>
          <a:p>
            <a:pPr algn="ctr" eaLnBrk="1" hangingPunct="1">
              <a:spcBef>
                <a:spcPct val="50000"/>
              </a:spcBef>
              <a:buFontTx/>
              <a:buNone/>
            </a:pPr>
            <a:r>
              <a:rPr lang="en-US" altLang="en-US" dirty="0">
                <a:solidFill>
                  <a:srgbClr val="003300"/>
                </a:solidFill>
              </a:rPr>
              <a:t>Most fees are paid by the Division of Vocational Rehabilitation (VR). </a:t>
            </a:r>
          </a:p>
          <a:p>
            <a:pPr algn="ctr" eaLnBrk="1" hangingPunct="1">
              <a:spcBef>
                <a:spcPct val="50000"/>
              </a:spcBef>
              <a:buFontTx/>
              <a:buNone/>
            </a:pPr>
            <a:r>
              <a:rPr lang="en-US" altLang="en-US" dirty="0">
                <a:solidFill>
                  <a:srgbClr val="003300"/>
                </a:solidFill>
              </a:rPr>
              <a:t>In some cases, Community Opportunities will pay part of the fees too. </a:t>
            </a:r>
          </a:p>
          <a:p>
            <a:pPr algn="ctr" eaLnBrk="1" hangingPunct="1">
              <a:spcBef>
                <a:spcPct val="50000"/>
              </a:spcBef>
              <a:buFontTx/>
              <a:buNone/>
            </a:pPr>
            <a:r>
              <a:rPr lang="en-US" altLang="en-US" dirty="0">
                <a:solidFill>
                  <a:srgbClr val="003300"/>
                </a:solidFill>
              </a:rPr>
              <a:t>A list of fees and who will pay for them will be given to </a:t>
            </a:r>
            <a:r>
              <a:rPr lang="en-US" altLang="en-US" dirty="0" smtClean="0">
                <a:solidFill>
                  <a:srgbClr val="003300"/>
                </a:solidFill>
              </a:rPr>
              <a:t>you upon request.</a:t>
            </a:r>
            <a:endParaRPr lang="en-US" altLang="en-US" dirty="0">
              <a:solidFill>
                <a:srgbClr val="003300"/>
              </a:solidFill>
            </a:endParaRPr>
          </a:p>
        </p:txBody>
      </p:sp>
      <p:pic>
        <p:nvPicPr>
          <p:cNvPr id="7172" name="Picture 6" descr="MCj0439591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2184">
            <a:off x="386839" y="-221984"/>
            <a:ext cx="1224086" cy="232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76724"/>
            <a:ext cx="609600" cy="609600"/>
          </a:xfrm>
          <a:prstGeom prst="rect">
            <a:avLst/>
          </a:prstGeom>
        </p:spPr>
      </p:pic>
    </p:spTree>
  </p:cSld>
  <p:clrMapOvr>
    <a:masterClrMapping/>
  </p:clrMapOvr>
  <p:transition advTm="183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17817"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868362"/>
          </a:xfrm>
        </p:spPr>
        <p:txBody>
          <a:bodyPr/>
          <a:lstStyle/>
          <a:p>
            <a:pPr eaLnBrk="1" hangingPunct="1"/>
            <a:r>
              <a:rPr lang="en-US" altLang="en-US" dirty="0" smtClean="0">
                <a:solidFill>
                  <a:srgbClr val="006666"/>
                </a:solidFill>
              </a:rPr>
              <a:t>Rules and Responsibilities</a:t>
            </a:r>
          </a:p>
        </p:txBody>
      </p:sp>
      <p:sp>
        <p:nvSpPr>
          <p:cNvPr id="12291" name="Rectangle 3"/>
          <p:cNvSpPr>
            <a:spLocks noGrp="1" noChangeArrowheads="1"/>
          </p:cNvSpPr>
          <p:nvPr>
            <p:ph type="body" idx="1"/>
          </p:nvPr>
        </p:nvSpPr>
        <p:spPr>
          <a:xfrm>
            <a:off x="457200" y="990600"/>
            <a:ext cx="8458200" cy="5440363"/>
          </a:xfrm>
        </p:spPr>
        <p:txBody>
          <a:bodyPr/>
          <a:lstStyle/>
          <a:p>
            <a:pPr marL="609600" indent="-609600" eaLnBrk="1" hangingPunct="1">
              <a:buFontTx/>
              <a:buAutoNum type="arabicPeriod"/>
            </a:pPr>
            <a:r>
              <a:rPr lang="en-US" altLang="en-US" sz="2600" dirty="0" smtClean="0">
                <a:solidFill>
                  <a:schemeClr val="accent5">
                    <a:lumMod val="25000"/>
                  </a:schemeClr>
                </a:solidFill>
              </a:rPr>
              <a:t>You must be on time for all meetings and for your job.</a:t>
            </a:r>
          </a:p>
          <a:p>
            <a:pPr marL="609600" indent="-609600" eaLnBrk="1" hangingPunct="1">
              <a:buFontTx/>
              <a:buAutoNum type="arabicPeriod"/>
            </a:pPr>
            <a:r>
              <a:rPr lang="en-US" altLang="en-US" sz="2600" dirty="0" smtClean="0">
                <a:solidFill>
                  <a:schemeClr val="accent5">
                    <a:lumMod val="25000"/>
                  </a:schemeClr>
                </a:solidFill>
              </a:rPr>
              <a:t>You should be dressed neatly and appropriately for the type of work you will be doing.</a:t>
            </a:r>
          </a:p>
          <a:p>
            <a:pPr marL="609600" indent="-609600" eaLnBrk="1" hangingPunct="1">
              <a:buFontTx/>
              <a:buAutoNum type="arabicPeriod"/>
            </a:pPr>
            <a:r>
              <a:rPr lang="en-US" altLang="en-US" sz="2600" dirty="0" smtClean="0">
                <a:solidFill>
                  <a:schemeClr val="accent5">
                    <a:lumMod val="25000"/>
                  </a:schemeClr>
                </a:solidFill>
              </a:rPr>
              <a:t>You should do as much for yourself as you can.</a:t>
            </a:r>
          </a:p>
          <a:p>
            <a:pPr marL="609600" indent="-609600" eaLnBrk="1" hangingPunct="1">
              <a:buFontTx/>
              <a:buAutoNum type="arabicPeriod"/>
            </a:pPr>
            <a:r>
              <a:rPr lang="en-US" altLang="en-US" sz="2600" dirty="0" smtClean="0">
                <a:solidFill>
                  <a:schemeClr val="accent5">
                    <a:lumMod val="25000"/>
                  </a:schemeClr>
                </a:solidFill>
              </a:rPr>
              <a:t>Once you have a job, you must follow all the rules at your job site.</a:t>
            </a:r>
          </a:p>
          <a:p>
            <a:pPr marL="609600" indent="-609600" eaLnBrk="1" hangingPunct="1">
              <a:buFontTx/>
              <a:buAutoNum type="arabicPeriod"/>
            </a:pPr>
            <a:r>
              <a:rPr lang="en-US" altLang="en-US" sz="2600" dirty="0" smtClean="0">
                <a:solidFill>
                  <a:schemeClr val="accent5">
                    <a:lumMod val="25000"/>
                  </a:schemeClr>
                </a:solidFill>
              </a:rPr>
              <a:t>Alcohol or illegal drugs are not allowed in the office or while you are at work. You can smoke in designated smoking areas during your breaks.</a:t>
            </a:r>
          </a:p>
          <a:p>
            <a:pPr marL="609600" indent="-609600" eaLnBrk="1" hangingPunct="1">
              <a:buFontTx/>
              <a:buAutoNum type="arabicPeriod"/>
            </a:pPr>
            <a:r>
              <a:rPr lang="en-US" altLang="en-US" sz="2600" dirty="0" smtClean="0">
                <a:solidFill>
                  <a:schemeClr val="accent5">
                    <a:lumMod val="25000"/>
                  </a:schemeClr>
                </a:solidFill>
              </a:rPr>
              <a:t>You are responsible for your behavior. If </a:t>
            </a:r>
            <a:r>
              <a:rPr lang="en-US" altLang="en-US" sz="2600" dirty="0">
                <a:solidFill>
                  <a:schemeClr val="accent5">
                    <a:lumMod val="25000"/>
                  </a:schemeClr>
                </a:solidFill>
              </a:rPr>
              <a:t>you damage something, you will have to pay for it (up to $50).</a:t>
            </a:r>
          </a:p>
          <a:p>
            <a:pPr marL="609600" indent="-609600" eaLnBrk="1" hangingPunct="1">
              <a:buFontTx/>
              <a:buAutoNum type="arabicPeriod"/>
            </a:pPr>
            <a:endParaRPr lang="en-US" altLang="en-US" sz="2600" dirty="0" smtClean="0">
              <a:solidFill>
                <a:srgbClr val="006666"/>
              </a:solidFill>
            </a:endParaRPr>
          </a:p>
        </p:txBody>
      </p:sp>
      <p:pic>
        <p:nvPicPr>
          <p:cNvPr id="12292" name="Picture 4" descr="MCj029092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0233"/>
            <a:ext cx="1295400" cy="127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33160"/>
            <a:ext cx="609600" cy="609600"/>
          </a:xfrm>
          <a:prstGeom prst="rect">
            <a:avLst/>
          </a:prstGeom>
        </p:spPr>
      </p:pic>
    </p:spTree>
  </p:cSld>
  <p:clrMapOvr>
    <a:masterClrMapping/>
  </p:clrMapOvr>
  <p:transition advTm="32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32544"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66"/>
            </a:gs>
            <a:gs pos="3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64127" y="0"/>
            <a:ext cx="8229600" cy="1139825"/>
          </a:xfrm>
        </p:spPr>
        <p:txBody>
          <a:bodyPr/>
          <a:lstStyle/>
          <a:p>
            <a:pPr eaLnBrk="1" hangingPunct="1">
              <a:defRPr/>
            </a:pPr>
            <a:r>
              <a:rPr lang="en-US" sz="4800" dirty="0" smtClean="0"/>
              <a:t>We </a:t>
            </a:r>
            <a:r>
              <a:rPr lang="en-US" sz="4800" dirty="0"/>
              <a:t>w</a:t>
            </a:r>
            <a:r>
              <a:rPr lang="en-US" sz="4800" dirty="0" smtClean="0"/>
              <a:t>ill accommodate you…</a:t>
            </a:r>
          </a:p>
        </p:txBody>
      </p:sp>
      <p:sp>
        <p:nvSpPr>
          <p:cNvPr id="60419" name="Rectangle 3"/>
          <p:cNvSpPr>
            <a:spLocks noGrp="1" noChangeArrowheads="1"/>
          </p:cNvSpPr>
          <p:nvPr>
            <p:ph type="body" idx="1"/>
          </p:nvPr>
        </p:nvSpPr>
        <p:spPr>
          <a:xfrm>
            <a:off x="152400" y="1752600"/>
            <a:ext cx="8541327" cy="4530725"/>
          </a:xfrm>
        </p:spPr>
        <p:txBody>
          <a:bodyPr/>
          <a:lstStyle/>
          <a:p>
            <a:pPr algn="ctr" eaLnBrk="1" hangingPunct="1">
              <a:buFont typeface="Wingdings" pitchFamily="2" charset="2"/>
              <a:buNone/>
              <a:defRPr/>
            </a:pPr>
            <a:r>
              <a:rPr lang="en-US" dirty="0" smtClean="0"/>
              <a:t>If you need reasonable accommodations such as an interpreter or help getting into and out of a building, or language assistance if you have limited understanding of English, let us know and we will do everything we can to assist you.</a:t>
            </a:r>
          </a:p>
        </p:txBody>
      </p:sp>
      <p:pic>
        <p:nvPicPr>
          <p:cNvPr id="11268" name="Picture 4" descr="MCj022990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5112101"/>
            <a:ext cx="1143000" cy="166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A LENGUA DE SEÑAS: ORIGEN Y CARACTERÍSTICAS BÁSICA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5331704"/>
            <a:ext cx="2743200" cy="1259736"/>
          </a:xfrm>
          <a:prstGeom prst="rect">
            <a:avLst/>
          </a:prstGeom>
        </p:spPr>
      </p:pic>
      <p:pic>
        <p:nvPicPr>
          <p:cNvPr id="7" name="Picture 2" descr="C:\Users\ComOp1\AppData\Local\Microsoft\Windows\Temporary Internet Files\Content.IE5\1V3O8P55\1024px-Globe_of_letters.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9104" y="5331704"/>
            <a:ext cx="1450096" cy="145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6223000"/>
            <a:ext cx="609600" cy="609600"/>
          </a:xfrm>
          <a:prstGeom prst="rect">
            <a:avLst/>
          </a:prstGeom>
        </p:spPr>
      </p:pic>
    </p:spTree>
    <p:extLst>
      <p:ext uri="{BB962C8B-B14F-4D97-AF65-F5344CB8AC3E}">
        <p14:creationId xmlns:p14="http://schemas.microsoft.com/office/powerpoint/2010/main" val="2936994405"/>
      </p:ext>
    </p:extLst>
  </p:cSld>
  <p:clrMapOvr>
    <a:masterClrMapping/>
  </p:clrMapOvr>
  <p:transition advTm="173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17238"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38200" y="76200"/>
            <a:ext cx="762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3600" b="1" dirty="0" smtClean="0">
                <a:solidFill>
                  <a:srgbClr val="660066"/>
                </a:solidFill>
                <a:latin typeface="Arial" charset="0"/>
              </a:rPr>
              <a:t>Equal </a:t>
            </a:r>
            <a:r>
              <a:rPr lang="en-US" altLang="en-US" sz="3600" b="1" dirty="0">
                <a:solidFill>
                  <a:srgbClr val="660066"/>
                </a:solidFill>
                <a:latin typeface="Arial" charset="0"/>
              </a:rPr>
              <a:t>Opportunities for Everyone</a:t>
            </a:r>
          </a:p>
        </p:txBody>
      </p:sp>
      <p:sp>
        <p:nvSpPr>
          <p:cNvPr id="5123" name="Text Box 3"/>
          <p:cNvSpPr txBox="1">
            <a:spLocks noChangeArrowheads="1"/>
          </p:cNvSpPr>
          <p:nvPr/>
        </p:nvSpPr>
        <p:spPr bwMode="auto">
          <a:xfrm>
            <a:off x="0" y="3429000"/>
            <a:ext cx="914399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2800" dirty="0" smtClean="0">
                <a:solidFill>
                  <a:srgbClr val="7030A0"/>
                </a:solidFill>
                <a:latin typeface="Arial" charset="0"/>
              </a:rPr>
              <a:t>We </a:t>
            </a:r>
            <a:r>
              <a:rPr lang="en-US" altLang="en-US" sz="2800" dirty="0">
                <a:solidFill>
                  <a:srgbClr val="7030A0"/>
                </a:solidFill>
                <a:latin typeface="Arial" charset="0"/>
              </a:rPr>
              <a:t>will help you no matter what your race, </a:t>
            </a:r>
            <a:r>
              <a:rPr lang="en-US" altLang="en-US" sz="2800" dirty="0" smtClean="0">
                <a:solidFill>
                  <a:srgbClr val="7030A0"/>
                </a:solidFill>
                <a:latin typeface="Arial" charset="0"/>
              </a:rPr>
              <a:t>color, religion, national origin, citizenship, ancestry, sex, age, disability, marital status, genetic information or veteran status.</a:t>
            </a:r>
            <a:endParaRPr lang="en-US" altLang="en-US" sz="2800" dirty="0">
              <a:solidFill>
                <a:srgbClr val="7030A0"/>
              </a:solidFill>
              <a:latin typeface="Arial" charset="0"/>
            </a:endParaRPr>
          </a:p>
          <a:p>
            <a:pPr algn="ctr" eaLnBrk="1" hangingPunct="1">
              <a:spcBef>
                <a:spcPct val="50000"/>
              </a:spcBef>
              <a:buClrTx/>
              <a:buSzTx/>
              <a:buFontTx/>
              <a:buNone/>
            </a:pPr>
            <a:r>
              <a:rPr lang="en-US" altLang="en-US" sz="2800" b="1" dirty="0">
                <a:solidFill>
                  <a:srgbClr val="7030A0"/>
                </a:solidFill>
                <a:latin typeface="Arial" charset="0"/>
              </a:rPr>
              <a:t>Any beliefs </a:t>
            </a:r>
            <a:r>
              <a:rPr lang="en-US" altLang="en-US" sz="2800" b="1" dirty="0" smtClean="0">
                <a:solidFill>
                  <a:srgbClr val="7030A0"/>
                </a:solidFill>
                <a:latin typeface="Arial" charset="0"/>
              </a:rPr>
              <a:t>you have </a:t>
            </a:r>
            <a:r>
              <a:rPr lang="en-US" altLang="en-US" sz="2800" b="1" dirty="0">
                <a:solidFill>
                  <a:srgbClr val="7030A0"/>
                </a:solidFill>
                <a:latin typeface="Arial" charset="0"/>
              </a:rPr>
              <a:t>will not change the way we treat you.</a:t>
            </a:r>
          </a:p>
        </p:txBody>
      </p:sp>
      <p:pic>
        <p:nvPicPr>
          <p:cNvPr id="5124" name="Picture 4" descr="MPj043946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931545"/>
            <a:ext cx="3657600" cy="238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17300"/>
            <a:ext cx="609600" cy="609600"/>
          </a:xfrm>
          <a:prstGeom prst="rect">
            <a:avLst/>
          </a:prstGeom>
        </p:spPr>
      </p:pic>
    </p:spTree>
    <p:extLst>
      <p:ext uri="{BB962C8B-B14F-4D97-AF65-F5344CB8AC3E}">
        <p14:creationId xmlns:p14="http://schemas.microsoft.com/office/powerpoint/2010/main" val="2849847277"/>
      </p:ext>
    </p:extLst>
  </p:cSld>
  <p:clrMapOvr>
    <a:masterClrMapping/>
  </p:clrMapOvr>
  <mc:AlternateContent xmlns:mc="http://schemas.openxmlformats.org/markup-compatibility/2006" xmlns:p14="http://schemas.microsoft.com/office/powerpoint/2010/main">
    <mc:Choice Requires="p14">
      <p:transition spd="slow" p14:dur="2000" advTm="24240"/>
    </mc:Choice>
    <mc:Fallback xmlns="">
      <p:transition spd="slow" advTm="2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23907" objId="2"/>
      </p14:showEvtLst>
    </p:ext>
  </p:extLs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2208</Words>
  <Application>Microsoft Office PowerPoint</Application>
  <PresentationFormat>On-screen Show (4:3)</PresentationFormat>
  <Paragraphs>169</Paragraphs>
  <Slides>28</Slides>
  <Notes>10</Notes>
  <HiddenSlides>0</HiddenSlides>
  <MMClips>28</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Times New Roman</vt:lpstr>
      <vt:lpstr>Wingdings</vt:lpstr>
      <vt:lpstr>Default Design</vt:lpstr>
      <vt:lpstr>1_Default Design</vt:lpstr>
      <vt:lpstr>PowerPoint Presentation</vt:lpstr>
      <vt:lpstr>PowerPoint Presentation</vt:lpstr>
      <vt:lpstr>Supported Employment Process</vt:lpstr>
      <vt:lpstr>PowerPoint Presentation</vt:lpstr>
      <vt:lpstr>Staff Who Work with You</vt:lpstr>
      <vt:lpstr>              Fees for Services</vt:lpstr>
      <vt:lpstr>Rules and Responsibilities</vt:lpstr>
      <vt:lpstr>We will accommodate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the Right to </vt:lpstr>
      <vt:lpstr>You Have The Right</vt:lpstr>
      <vt:lpstr>You have the Right:</vt:lpstr>
      <vt:lpstr>PowerPoint Presentation</vt:lpstr>
      <vt:lpstr>PowerPoint Presentation</vt:lpstr>
      <vt:lpstr>We will look into any reported issues or concerns you have with your services or supports and attempt to resolve them quickly. </vt:lpstr>
      <vt:lpstr>PowerPoint Presentation</vt:lpstr>
      <vt:lpstr> Information about you will be kept private </vt:lpstr>
      <vt:lpstr>     Your Personal Information</vt:lpstr>
      <vt:lpstr>Your Rights under HIPAA</vt:lpstr>
      <vt:lpstr>Community Resources</vt:lpstr>
      <vt:lpstr>Re-Entry Policy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Debra Cates</dc:creator>
  <cp:lastModifiedBy>Admin</cp:lastModifiedBy>
  <cp:revision>50</cp:revision>
  <dcterms:created xsi:type="dcterms:W3CDTF">2009-08-04T19:05:59Z</dcterms:created>
  <dcterms:modified xsi:type="dcterms:W3CDTF">2023-04-06T19:37:00Z</dcterms:modified>
</cp:coreProperties>
</file>