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93" r:id="rId4"/>
    <p:sldId id="304" r:id="rId5"/>
    <p:sldId id="322" r:id="rId6"/>
    <p:sldId id="303" r:id="rId7"/>
    <p:sldId id="323" r:id="rId8"/>
    <p:sldId id="305" r:id="rId9"/>
    <p:sldId id="306" r:id="rId10"/>
    <p:sldId id="326" r:id="rId11"/>
    <p:sldId id="261" r:id="rId12"/>
    <p:sldId id="307" r:id="rId13"/>
    <p:sldId id="308" r:id="rId14"/>
    <p:sldId id="325" r:id="rId15"/>
    <p:sldId id="321" r:id="rId16"/>
    <p:sldId id="328" r:id="rId17"/>
    <p:sldId id="327" r:id="rId18"/>
    <p:sldId id="309" r:id="rId19"/>
    <p:sldId id="310" r:id="rId20"/>
    <p:sldId id="311" r:id="rId21"/>
    <p:sldId id="312" r:id="rId22"/>
    <p:sldId id="313" r:id="rId23"/>
    <p:sldId id="324" r:id="rId24"/>
    <p:sldId id="314" r:id="rId25"/>
    <p:sldId id="315" r:id="rId26"/>
    <p:sldId id="316" r:id="rId27"/>
    <p:sldId id="317" r:id="rId28"/>
    <p:sldId id="318" r:id="rId29"/>
    <p:sldId id="319" r:id="rId30"/>
    <p:sldId id="320" r:id="rId31"/>
    <p:sldId id="301"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FF"/>
    <a:srgbClr val="FF6600"/>
    <a:srgbClr val="663300"/>
    <a:srgbClr val="CCCCFF"/>
    <a:srgbClr val="00FFCC"/>
    <a:srgbClr val="66FF66"/>
    <a:srgbClr val="CCFF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869" autoAdjust="0"/>
  </p:normalViewPr>
  <p:slideViewPr>
    <p:cSldViewPr>
      <p:cViewPr varScale="1">
        <p:scale>
          <a:sx n="110" d="100"/>
          <a:sy n="110" d="100"/>
        </p:scale>
        <p:origin x="1644" y="10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408302CC-80E4-4D80-85D3-67CAFE018758}" type="slidenum">
              <a:rPr lang="en-US" altLang="en-US"/>
              <a:pPr>
                <a:defRPr/>
              </a:pPr>
              <a:t>‹#›</a:t>
            </a:fld>
            <a:endParaRPr lang="en-US" altLang="en-US"/>
          </a:p>
        </p:txBody>
      </p:sp>
    </p:spTree>
    <p:extLst>
      <p:ext uri="{BB962C8B-B14F-4D97-AF65-F5344CB8AC3E}">
        <p14:creationId xmlns:p14="http://schemas.microsoft.com/office/powerpoint/2010/main" val="27264558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721F09-1B71-4AE4-B1E0-9BDBD345601A}" type="slidenum">
              <a:rPr lang="en-US" altLang="en-US" smtClean="0"/>
              <a:pPr eaLnBrk="1" hangingPunct="1">
                <a:spcBef>
                  <a:spcPct val="0"/>
                </a:spcBef>
              </a:pPr>
              <a:t>1</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3387DE9-2851-4DB3-B6E9-36233F1AD7D3}" type="slidenum">
              <a:rPr lang="en-US" altLang="en-US" smtClean="0"/>
              <a:pPr eaLnBrk="1" hangingPunct="1">
                <a:spcBef>
                  <a:spcPct val="0"/>
                </a:spcBef>
              </a:pPr>
              <a:t>2</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DAD17EF-8637-475F-AC6A-BA8488CF7A2D}" type="slidenum">
              <a:rPr lang="en-US" altLang="en-US" smtClean="0"/>
              <a:pPr eaLnBrk="1" hangingPunct="1">
                <a:spcBef>
                  <a:spcPct val="0"/>
                </a:spcBef>
              </a:pPr>
              <a:t>11</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AFF9A65-79D7-4944-85D1-6E8F03E8FB51}" type="slidenum">
              <a:rPr lang="en-US" altLang="en-US" smtClean="0"/>
              <a:pPr eaLnBrk="1" hangingPunct="1">
                <a:spcBef>
                  <a:spcPct val="0"/>
                </a:spcBef>
              </a:pPr>
              <a:t>20</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smtClean="0"/>
              <a:t>You have the right to say Yes or No to Services</a:t>
            </a:r>
          </a:p>
        </p:txBody>
      </p:sp>
    </p:spTree>
    <p:extLst>
      <p:ext uri="{BB962C8B-B14F-4D97-AF65-F5344CB8AC3E}">
        <p14:creationId xmlns:p14="http://schemas.microsoft.com/office/powerpoint/2010/main" val="2142724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EA11AC4-958D-49AC-A0BE-F293E1B88FC4}" type="slidenum">
              <a:rPr lang="en-US" altLang="en-US" smtClean="0"/>
              <a:pPr eaLnBrk="1" hangingPunct="1">
                <a:spcBef>
                  <a:spcPct val="0"/>
                </a:spcBef>
              </a:pPr>
              <a:t>24</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smtClean="0"/>
              <a:t>You have the right to offer complaints to the agency</a:t>
            </a:r>
          </a:p>
        </p:txBody>
      </p:sp>
    </p:spTree>
    <p:extLst>
      <p:ext uri="{BB962C8B-B14F-4D97-AF65-F5344CB8AC3E}">
        <p14:creationId xmlns:p14="http://schemas.microsoft.com/office/powerpoint/2010/main" val="1237405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29A9D00-5AD8-4F06-B318-08619904ACE4}" type="slidenum">
              <a:rPr lang="en-US" altLang="en-US" smtClean="0"/>
              <a:pPr eaLnBrk="1" hangingPunct="1">
                <a:spcBef>
                  <a:spcPct val="0"/>
                </a:spcBef>
              </a:pPr>
              <a:t>27</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en-US" altLang="en-US" smtClean="0"/>
              <a:t>You have the right to have information about you kept private</a:t>
            </a:r>
          </a:p>
        </p:txBody>
      </p:sp>
    </p:spTree>
    <p:extLst>
      <p:ext uri="{BB962C8B-B14F-4D97-AF65-F5344CB8AC3E}">
        <p14:creationId xmlns:p14="http://schemas.microsoft.com/office/powerpoint/2010/main" val="800093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2464DDF-E4CC-4EB9-A8A8-1E6F940A9B42}" type="slidenum">
              <a:rPr lang="en-US" altLang="en-US">
                <a:solidFill>
                  <a:prstClr val="black"/>
                </a:solidFill>
              </a:rPr>
              <a:pPr eaLnBrk="1" hangingPunct="1">
                <a:spcBef>
                  <a:spcPct val="0"/>
                </a:spcBef>
              </a:pPr>
              <a:t>28</a:t>
            </a:fld>
            <a:endParaRPr lang="en-US" altLang="en-US">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smtClean="0"/>
              <a:t>Your rights under HIPAA (the Health Insurance Portability and Accountability Act)</a:t>
            </a:r>
          </a:p>
          <a:p>
            <a:pPr eaLnBrk="1" hangingPunct="1"/>
            <a:r>
              <a:rPr lang="en-US" altLang="en-US" smtClean="0"/>
              <a:t>You can – see a copy of your records, ask for changes to your information, ask who we have given your information to, talk to us at your home or in the office, have a full copy of your Notice of Privacy Practices, make a complaint if you think any of your rights haven’t been met</a:t>
            </a:r>
          </a:p>
        </p:txBody>
      </p:sp>
    </p:spTree>
    <p:extLst>
      <p:ext uri="{BB962C8B-B14F-4D97-AF65-F5344CB8AC3E}">
        <p14:creationId xmlns:p14="http://schemas.microsoft.com/office/powerpoint/2010/main" val="3406554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E8AA8C4-A111-4ECA-AD4C-2752048F9312}" type="slidenum">
              <a:rPr lang="en-US" altLang="en-US" smtClean="0"/>
              <a:pPr eaLnBrk="1" hangingPunct="1">
                <a:spcBef>
                  <a:spcPct val="0"/>
                </a:spcBef>
              </a:pPr>
              <a:t>29</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en-US" altLang="en-US" smtClean="0"/>
              <a:t>Your Personal Information.  Community Opportunities can give information about you to doctors, emergency staff, insurance companies or other agencies to make sure you have the care you need without asking you if it’s okay.</a:t>
            </a:r>
          </a:p>
        </p:txBody>
      </p:sp>
    </p:spTree>
    <p:extLst>
      <p:ext uri="{BB962C8B-B14F-4D97-AF65-F5344CB8AC3E}">
        <p14:creationId xmlns:p14="http://schemas.microsoft.com/office/powerpoint/2010/main" val="1270908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1F19D71-94BC-45A1-8C94-1C4112F7A94E}" type="slidenum">
              <a:rPr lang="en-US" altLang="en-US" smtClean="0"/>
              <a:pPr eaLnBrk="1" hangingPunct="1">
                <a:spcBef>
                  <a:spcPct val="0"/>
                </a:spcBef>
              </a:pPr>
              <a:t>31</a:t>
            </a:fld>
            <a:endParaRPr lang="en-US" alt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1746732-BEA2-4A40-A836-61A76A946A00}" type="slidenum">
              <a:rPr lang="en-US" altLang="en-US"/>
              <a:pPr>
                <a:defRPr/>
              </a:pPr>
              <a:t>‹#›</a:t>
            </a:fld>
            <a:endParaRPr lang="en-US" altLang="en-US"/>
          </a:p>
        </p:txBody>
      </p:sp>
    </p:spTree>
    <p:extLst>
      <p:ext uri="{BB962C8B-B14F-4D97-AF65-F5344CB8AC3E}">
        <p14:creationId xmlns:p14="http://schemas.microsoft.com/office/powerpoint/2010/main" val="4145627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7FF6C9-0586-42AB-A435-1B90F7D473E9}" type="slidenum">
              <a:rPr lang="en-US" altLang="en-US"/>
              <a:pPr>
                <a:defRPr/>
              </a:pPr>
              <a:t>‹#›</a:t>
            </a:fld>
            <a:endParaRPr lang="en-US" altLang="en-US"/>
          </a:p>
        </p:txBody>
      </p:sp>
    </p:spTree>
    <p:extLst>
      <p:ext uri="{BB962C8B-B14F-4D97-AF65-F5344CB8AC3E}">
        <p14:creationId xmlns:p14="http://schemas.microsoft.com/office/powerpoint/2010/main" val="1178296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8CA8BB5-8E10-46B4-A1FA-24A30A5D6BF0}" type="slidenum">
              <a:rPr lang="en-US" altLang="en-US"/>
              <a:pPr>
                <a:defRPr/>
              </a:pPr>
              <a:t>‹#›</a:t>
            </a:fld>
            <a:endParaRPr lang="en-US" altLang="en-US"/>
          </a:p>
        </p:txBody>
      </p:sp>
    </p:spTree>
    <p:extLst>
      <p:ext uri="{BB962C8B-B14F-4D97-AF65-F5344CB8AC3E}">
        <p14:creationId xmlns:p14="http://schemas.microsoft.com/office/powerpoint/2010/main" val="160680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110E948-1EE2-4F0D-849D-445D40253493}" type="slidenum">
              <a:rPr lang="en-US" altLang="en-US"/>
              <a:pPr>
                <a:defRPr/>
              </a:pPr>
              <a:t>‹#›</a:t>
            </a:fld>
            <a:endParaRPr lang="en-US" altLang="en-US"/>
          </a:p>
        </p:txBody>
      </p:sp>
    </p:spTree>
    <p:extLst>
      <p:ext uri="{BB962C8B-B14F-4D97-AF65-F5344CB8AC3E}">
        <p14:creationId xmlns:p14="http://schemas.microsoft.com/office/powerpoint/2010/main" val="1826289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07F3790-9718-4D68-9737-BFD1827E0BD6}" type="slidenum">
              <a:rPr lang="en-US" altLang="en-US"/>
              <a:pPr>
                <a:defRPr/>
              </a:pPr>
              <a:t>‹#›</a:t>
            </a:fld>
            <a:endParaRPr lang="en-US" altLang="en-US"/>
          </a:p>
        </p:txBody>
      </p:sp>
    </p:spTree>
    <p:extLst>
      <p:ext uri="{BB962C8B-B14F-4D97-AF65-F5344CB8AC3E}">
        <p14:creationId xmlns:p14="http://schemas.microsoft.com/office/powerpoint/2010/main" val="6572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B6D9F9C-892E-44AB-A332-68A71F161D73}" type="slidenum">
              <a:rPr lang="en-US" altLang="en-US"/>
              <a:pPr>
                <a:defRPr/>
              </a:pPr>
              <a:t>‹#›</a:t>
            </a:fld>
            <a:endParaRPr lang="en-US" altLang="en-US"/>
          </a:p>
        </p:txBody>
      </p:sp>
    </p:spTree>
    <p:extLst>
      <p:ext uri="{BB962C8B-B14F-4D97-AF65-F5344CB8AC3E}">
        <p14:creationId xmlns:p14="http://schemas.microsoft.com/office/powerpoint/2010/main" val="2010137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1343F99C-A7A5-4FBB-BDF1-267191C38842}" type="slidenum">
              <a:rPr lang="en-US" altLang="en-US"/>
              <a:pPr>
                <a:defRPr/>
              </a:pPr>
              <a:t>‹#›</a:t>
            </a:fld>
            <a:endParaRPr lang="en-US" altLang="en-US"/>
          </a:p>
        </p:txBody>
      </p:sp>
    </p:spTree>
    <p:extLst>
      <p:ext uri="{BB962C8B-B14F-4D97-AF65-F5344CB8AC3E}">
        <p14:creationId xmlns:p14="http://schemas.microsoft.com/office/powerpoint/2010/main" val="1718680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FB73562-31FB-467F-ADDA-FECF8837EE6B}" type="slidenum">
              <a:rPr lang="en-US" altLang="en-US"/>
              <a:pPr>
                <a:defRPr/>
              </a:pPr>
              <a:t>‹#›</a:t>
            </a:fld>
            <a:endParaRPr lang="en-US" altLang="en-US"/>
          </a:p>
        </p:txBody>
      </p:sp>
    </p:spTree>
    <p:extLst>
      <p:ext uri="{BB962C8B-B14F-4D97-AF65-F5344CB8AC3E}">
        <p14:creationId xmlns:p14="http://schemas.microsoft.com/office/powerpoint/2010/main" val="4128356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FC9F05F-90D9-4739-8389-4F180103CE76}" type="slidenum">
              <a:rPr lang="en-US" altLang="en-US"/>
              <a:pPr>
                <a:defRPr/>
              </a:pPr>
              <a:t>‹#›</a:t>
            </a:fld>
            <a:endParaRPr lang="en-US" altLang="en-US"/>
          </a:p>
        </p:txBody>
      </p:sp>
    </p:spTree>
    <p:extLst>
      <p:ext uri="{BB962C8B-B14F-4D97-AF65-F5344CB8AC3E}">
        <p14:creationId xmlns:p14="http://schemas.microsoft.com/office/powerpoint/2010/main" val="3471594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9BE90B1-4D47-49F7-9C45-DEEC5D3CB85B}" type="slidenum">
              <a:rPr lang="en-US" altLang="en-US"/>
              <a:pPr>
                <a:defRPr/>
              </a:pPr>
              <a:t>‹#›</a:t>
            </a:fld>
            <a:endParaRPr lang="en-US" altLang="en-US"/>
          </a:p>
        </p:txBody>
      </p:sp>
    </p:spTree>
    <p:extLst>
      <p:ext uri="{BB962C8B-B14F-4D97-AF65-F5344CB8AC3E}">
        <p14:creationId xmlns:p14="http://schemas.microsoft.com/office/powerpoint/2010/main" val="1835588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7924CDD-9325-402F-A285-F0603409F57D}" type="slidenum">
              <a:rPr lang="en-US" altLang="en-US"/>
              <a:pPr>
                <a:defRPr/>
              </a:pPr>
              <a:t>‹#›</a:t>
            </a:fld>
            <a:endParaRPr lang="en-US" altLang="en-US"/>
          </a:p>
        </p:txBody>
      </p:sp>
    </p:spTree>
    <p:extLst>
      <p:ext uri="{BB962C8B-B14F-4D97-AF65-F5344CB8AC3E}">
        <p14:creationId xmlns:p14="http://schemas.microsoft.com/office/powerpoint/2010/main" val="706930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97B736D7-E7B5-40C6-832D-8B615D23BA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8.w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20.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0.gif"/><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wmf"/><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gi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3.png"/><Relationship Id="rId5" Type="http://schemas.openxmlformats.org/officeDocument/2006/relationships/image" Target="../media/image42.wmf"/><Relationship Id="rId4"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44.w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46.wmf"/><Relationship Id="rId4"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47.jpg"/><Relationship Id="rId4"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49.wmf"/></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2.jp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wmf"/></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3399FF"/>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447800" y="1861535"/>
            <a:ext cx="6553200" cy="1143000"/>
          </a:xfrm>
        </p:spPr>
        <p:txBody>
          <a:bodyPr/>
          <a:lstStyle/>
          <a:p>
            <a:pPr algn="l" eaLnBrk="1" hangingPunct="1"/>
            <a:r>
              <a:rPr lang="en-US" altLang="en-US" sz="5400" dirty="0" smtClean="0">
                <a:solidFill>
                  <a:srgbClr val="0066FF"/>
                </a:solidFill>
              </a:rPr>
              <a:t>Community Services</a:t>
            </a:r>
          </a:p>
        </p:txBody>
      </p:sp>
      <p:sp>
        <p:nvSpPr>
          <p:cNvPr id="2051" name="Rectangle 4"/>
          <p:cNvSpPr>
            <a:spLocks noChangeArrowheads="1"/>
          </p:cNvSpPr>
          <p:nvPr/>
        </p:nvSpPr>
        <p:spPr bwMode="auto">
          <a:xfrm>
            <a:off x="952500" y="2845720"/>
            <a:ext cx="7543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5400" dirty="0" smtClean="0">
                <a:solidFill>
                  <a:srgbClr val="0066FF"/>
                </a:solidFill>
              </a:rPr>
              <a:t>Participant Handbook</a:t>
            </a:r>
            <a:endParaRPr lang="en-US" altLang="en-US" sz="5400" dirty="0">
              <a:solidFill>
                <a:srgbClr val="0066FF"/>
              </a:solidFill>
            </a:endParaRPr>
          </a:p>
        </p:txBody>
      </p:sp>
      <p:pic>
        <p:nvPicPr>
          <p:cNvPr id="2052" name="Picture 6" descr="Como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86518"/>
            <a:ext cx="1981200" cy="1909351"/>
          </a:xfrm>
          <a:prstGeom prst="ellipse">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301 Moved Permanent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00" y="3854386"/>
            <a:ext cx="5854828" cy="292741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96300" y="6158345"/>
            <a:ext cx="609600" cy="609600"/>
          </a:xfrm>
          <a:prstGeom prst="rect">
            <a:avLst/>
          </a:prstGeom>
        </p:spPr>
      </p:pic>
    </p:spTree>
  </p:cSld>
  <p:clrMapOvr>
    <a:masterClrMapping/>
  </p:clrMapOvr>
  <p:transition advClick="0" advTm="52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4532"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z="4000" dirty="0" smtClean="0">
                <a:solidFill>
                  <a:srgbClr val="993300"/>
                </a:solidFill>
              </a:rPr>
              <a:t>People Who Work With You</a:t>
            </a:r>
            <a:r>
              <a:rPr lang="en-US" altLang="en-US" sz="4000" dirty="0" smtClean="0"/>
              <a:t/>
            </a:r>
            <a:br>
              <a:rPr lang="en-US" altLang="en-US" sz="4000" dirty="0" smtClean="0"/>
            </a:br>
            <a:endParaRPr lang="en-US" altLang="en-US" sz="4000" dirty="0" smtClean="0"/>
          </a:p>
        </p:txBody>
      </p:sp>
      <p:sp>
        <p:nvSpPr>
          <p:cNvPr id="5123" name="Rectangle 3"/>
          <p:cNvSpPr>
            <a:spLocks noGrp="1" noChangeArrowheads="1"/>
          </p:cNvSpPr>
          <p:nvPr>
            <p:ph type="body" idx="1"/>
          </p:nvPr>
        </p:nvSpPr>
        <p:spPr>
          <a:xfrm>
            <a:off x="304800" y="990600"/>
            <a:ext cx="8610600" cy="5867400"/>
          </a:xfrm>
        </p:spPr>
        <p:txBody>
          <a:bodyPr/>
          <a:lstStyle/>
          <a:p>
            <a:pPr eaLnBrk="1" hangingPunct="1">
              <a:lnSpc>
                <a:spcPct val="85000"/>
              </a:lnSpc>
              <a:buFont typeface="Wingdings" pitchFamily="2" charset="2"/>
              <a:buChar char="ü"/>
            </a:pPr>
            <a:r>
              <a:rPr lang="en-US" altLang="en-US" sz="2200" dirty="0" smtClean="0"/>
              <a:t> When staff are hired they must have at least a high school diploma or GED, a valid drivers license, and pass specific background checks.  </a:t>
            </a:r>
          </a:p>
          <a:p>
            <a:pPr eaLnBrk="1" hangingPunct="1">
              <a:lnSpc>
                <a:spcPct val="85000"/>
              </a:lnSpc>
              <a:buFont typeface="Wingdings" pitchFamily="2" charset="2"/>
              <a:buChar char="ü"/>
            </a:pPr>
            <a:endParaRPr lang="en-US" altLang="en-US" sz="1000" dirty="0" smtClean="0"/>
          </a:p>
          <a:p>
            <a:pPr eaLnBrk="1" hangingPunct="1">
              <a:lnSpc>
                <a:spcPct val="85000"/>
              </a:lnSpc>
              <a:spcBef>
                <a:spcPct val="25000"/>
              </a:spcBef>
              <a:buFont typeface="Wingdings" pitchFamily="2" charset="2"/>
              <a:buChar char="ü"/>
            </a:pPr>
            <a:r>
              <a:rPr lang="en-US" altLang="en-US" sz="2200" dirty="0" smtClean="0"/>
              <a:t>All staff working with you receive a minimum of 80 hours training.</a:t>
            </a:r>
          </a:p>
          <a:p>
            <a:pPr marL="0" indent="0" eaLnBrk="1" hangingPunct="1">
              <a:lnSpc>
                <a:spcPct val="85000"/>
              </a:lnSpc>
              <a:spcBef>
                <a:spcPct val="25000"/>
              </a:spcBef>
              <a:buNone/>
            </a:pPr>
            <a:endParaRPr lang="en-US" altLang="en-US" sz="1000" dirty="0" smtClean="0"/>
          </a:p>
          <a:p>
            <a:pPr eaLnBrk="1" hangingPunct="1">
              <a:lnSpc>
                <a:spcPct val="85000"/>
              </a:lnSpc>
              <a:spcBef>
                <a:spcPct val="25000"/>
              </a:spcBef>
              <a:buFont typeface="Wingdings" pitchFamily="2" charset="2"/>
              <a:buChar char="ü"/>
            </a:pPr>
            <a:r>
              <a:rPr lang="en-US" altLang="en-US" sz="2200" dirty="0" smtClean="0"/>
              <a:t>All direct-care staff have training in CPR, medication administration, First Aid and preventing abuse and neglect.</a:t>
            </a:r>
          </a:p>
          <a:p>
            <a:pPr eaLnBrk="1" hangingPunct="1">
              <a:lnSpc>
                <a:spcPct val="85000"/>
              </a:lnSpc>
              <a:buFont typeface="Wingdings" pitchFamily="2" charset="2"/>
              <a:buChar char="ü"/>
            </a:pPr>
            <a:endParaRPr lang="en-US" altLang="en-US" sz="1000" dirty="0" smtClean="0"/>
          </a:p>
          <a:p>
            <a:pPr eaLnBrk="1" hangingPunct="1">
              <a:lnSpc>
                <a:spcPct val="85000"/>
              </a:lnSpc>
              <a:buFont typeface="Wingdings" pitchFamily="2" charset="2"/>
              <a:buChar char="ü"/>
            </a:pPr>
            <a:r>
              <a:rPr lang="en-US" altLang="en-US" sz="2200" dirty="0" smtClean="0"/>
              <a:t>They also receive training in positive behavior support, confidentiality and emergency situations. </a:t>
            </a:r>
          </a:p>
          <a:p>
            <a:pPr eaLnBrk="1" hangingPunct="1">
              <a:lnSpc>
                <a:spcPct val="85000"/>
              </a:lnSpc>
              <a:buFont typeface="Wingdings" pitchFamily="2" charset="2"/>
              <a:buChar char="ü"/>
            </a:pPr>
            <a:endParaRPr lang="en-US" altLang="en-US" sz="1000" dirty="0" smtClean="0"/>
          </a:p>
          <a:p>
            <a:pPr eaLnBrk="1" hangingPunct="1">
              <a:lnSpc>
                <a:spcPct val="85000"/>
              </a:lnSpc>
              <a:buFont typeface="Wingdings" pitchFamily="2" charset="2"/>
              <a:buChar char="ü"/>
            </a:pPr>
            <a:r>
              <a:rPr lang="en-US" altLang="en-US" sz="2200" dirty="0" smtClean="0"/>
              <a:t>All staff working with you also have other training such as, injury reporting, responding to seizures, fire safety, using lifts, etc.  </a:t>
            </a:r>
          </a:p>
          <a:p>
            <a:pPr eaLnBrk="1" hangingPunct="1">
              <a:lnSpc>
                <a:spcPct val="85000"/>
              </a:lnSpc>
              <a:buFont typeface="Wingdings" pitchFamily="2" charset="2"/>
              <a:buChar char="ü"/>
            </a:pPr>
            <a:endParaRPr lang="en-US" altLang="en-US" sz="1000" dirty="0" smtClean="0"/>
          </a:p>
          <a:p>
            <a:pPr eaLnBrk="1" hangingPunct="1">
              <a:lnSpc>
                <a:spcPct val="85000"/>
              </a:lnSpc>
              <a:buFont typeface="Wingdings" pitchFamily="2" charset="2"/>
              <a:buChar char="ü"/>
            </a:pPr>
            <a:r>
              <a:rPr lang="en-US" altLang="en-US" sz="2200" dirty="0" smtClean="0"/>
              <a:t>Your services are developed with you and supervised by a Professional Manager (PM). This person has a Bachelor’s Degree and has worked at least one year with individuals with developmental disabilities.</a:t>
            </a:r>
            <a:r>
              <a:rPr lang="en-US" altLang="en-US" sz="1800" dirty="0" smtClean="0">
                <a:solidFill>
                  <a:srgbClr val="993300"/>
                </a:solidFill>
              </a:rPr>
              <a:t> </a:t>
            </a:r>
          </a:p>
        </p:txBody>
      </p:sp>
      <p:pic>
        <p:nvPicPr>
          <p:cNvPr id="5124" name="Picture 4" descr="MC90004779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00" y="6096000"/>
            <a:ext cx="609600" cy="609600"/>
          </a:xfrm>
          <a:prstGeom prst="rect">
            <a:avLst/>
          </a:prstGeom>
        </p:spPr>
      </p:pic>
    </p:spTree>
    <p:extLst>
      <p:ext uri="{BB962C8B-B14F-4D97-AF65-F5344CB8AC3E}">
        <p14:creationId xmlns:p14="http://schemas.microsoft.com/office/powerpoint/2010/main" val="1280321387"/>
      </p:ext>
    </p:extLst>
  </p:cSld>
  <p:clrMapOvr>
    <a:masterClrMapping/>
  </p:clrMapOvr>
  <p:transition spd="slow" advTm="443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 objId="3"/>
        <p14:stopEvt time="43903"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99"/>
            </a:gs>
            <a:gs pos="100000">
              <a:schemeClr val="folHlink"/>
            </a:gs>
          </a:gsLst>
          <a:lin ang="27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792162"/>
          </a:xfrm>
        </p:spPr>
        <p:txBody>
          <a:bodyPr/>
          <a:lstStyle/>
          <a:p>
            <a:pPr algn="l" eaLnBrk="1" hangingPunct="1"/>
            <a:r>
              <a:rPr lang="en-US" altLang="en-US" sz="3600" dirty="0" smtClean="0">
                <a:solidFill>
                  <a:srgbClr val="003300"/>
                </a:solidFill>
              </a:rPr>
              <a:t>                    Cost of Services</a:t>
            </a:r>
          </a:p>
        </p:txBody>
      </p:sp>
      <p:sp>
        <p:nvSpPr>
          <p:cNvPr id="6147" name="Text Box 3"/>
          <p:cNvSpPr txBox="1">
            <a:spLocks noChangeArrowheads="1"/>
          </p:cNvSpPr>
          <p:nvPr/>
        </p:nvSpPr>
        <p:spPr bwMode="auto">
          <a:xfrm>
            <a:off x="419100" y="2095916"/>
            <a:ext cx="8305800"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800" dirty="0">
                <a:solidFill>
                  <a:srgbClr val="003300"/>
                </a:solidFill>
              </a:rPr>
              <a:t>There is a cost for the Community Services  </a:t>
            </a:r>
            <a:r>
              <a:rPr lang="en-US" altLang="en-US" sz="2800" dirty="0" smtClean="0">
                <a:solidFill>
                  <a:srgbClr val="003300"/>
                </a:solidFill>
              </a:rPr>
              <a:t>     Day </a:t>
            </a:r>
            <a:r>
              <a:rPr lang="en-US" altLang="en-US" sz="2800" dirty="0">
                <a:solidFill>
                  <a:srgbClr val="003300"/>
                </a:solidFill>
              </a:rPr>
              <a:t>Program &amp; Community </a:t>
            </a:r>
            <a:r>
              <a:rPr lang="en-US" altLang="en-US" sz="2800">
                <a:solidFill>
                  <a:srgbClr val="003300"/>
                </a:solidFill>
              </a:rPr>
              <a:t>Skills </a:t>
            </a:r>
            <a:r>
              <a:rPr lang="en-US" altLang="en-US" sz="2800" smtClean="0">
                <a:solidFill>
                  <a:srgbClr val="003300"/>
                </a:solidFill>
              </a:rPr>
              <a:t>program.</a:t>
            </a:r>
            <a:endParaRPr lang="en-US" altLang="en-US" sz="2800" dirty="0">
              <a:solidFill>
                <a:srgbClr val="003300"/>
              </a:solidFill>
            </a:endParaRPr>
          </a:p>
          <a:p>
            <a:pPr algn="ctr" eaLnBrk="1" hangingPunct="1">
              <a:spcBef>
                <a:spcPct val="50000"/>
              </a:spcBef>
              <a:buFontTx/>
              <a:buNone/>
            </a:pPr>
            <a:r>
              <a:rPr lang="en-US" altLang="en-US" sz="2800" dirty="0">
                <a:solidFill>
                  <a:srgbClr val="003300"/>
                </a:solidFill>
              </a:rPr>
              <a:t>The </a:t>
            </a:r>
            <a:r>
              <a:rPr lang="en-US" altLang="en-US" sz="2800" dirty="0" smtClean="0">
                <a:solidFill>
                  <a:srgbClr val="003300"/>
                </a:solidFill>
              </a:rPr>
              <a:t>Department of Mental Health pays </a:t>
            </a:r>
            <a:r>
              <a:rPr lang="en-US" altLang="en-US" sz="2800" dirty="0">
                <a:solidFill>
                  <a:srgbClr val="003300"/>
                </a:solidFill>
              </a:rPr>
              <a:t>most of the costs.</a:t>
            </a:r>
          </a:p>
          <a:p>
            <a:pPr algn="ctr" eaLnBrk="1" hangingPunct="1">
              <a:spcBef>
                <a:spcPct val="50000"/>
              </a:spcBef>
              <a:buFontTx/>
              <a:buNone/>
            </a:pPr>
            <a:r>
              <a:rPr lang="en-US" altLang="en-US" sz="2800" dirty="0">
                <a:solidFill>
                  <a:srgbClr val="003300"/>
                </a:solidFill>
              </a:rPr>
              <a:t>In some cases, Community Opportunities will </a:t>
            </a:r>
            <a:r>
              <a:rPr lang="en-US" altLang="en-US" sz="2800" dirty="0" smtClean="0">
                <a:solidFill>
                  <a:srgbClr val="003300"/>
                </a:solidFill>
              </a:rPr>
              <a:t>also pay </a:t>
            </a:r>
            <a:r>
              <a:rPr lang="en-US" altLang="en-US" sz="2800" dirty="0">
                <a:solidFill>
                  <a:srgbClr val="003300"/>
                </a:solidFill>
              </a:rPr>
              <a:t>part of the </a:t>
            </a:r>
            <a:r>
              <a:rPr lang="en-US" altLang="en-US" sz="2800" dirty="0" smtClean="0">
                <a:solidFill>
                  <a:srgbClr val="003300"/>
                </a:solidFill>
              </a:rPr>
              <a:t>fees. </a:t>
            </a:r>
            <a:endParaRPr lang="en-US" altLang="en-US" sz="2800" dirty="0">
              <a:solidFill>
                <a:srgbClr val="003300"/>
              </a:solidFill>
            </a:endParaRPr>
          </a:p>
          <a:p>
            <a:pPr algn="ctr" eaLnBrk="1" hangingPunct="1">
              <a:spcBef>
                <a:spcPct val="50000"/>
              </a:spcBef>
              <a:buFontTx/>
              <a:buNone/>
            </a:pPr>
            <a:r>
              <a:rPr lang="en-US" altLang="en-US" sz="2800" dirty="0">
                <a:solidFill>
                  <a:srgbClr val="003300"/>
                </a:solidFill>
              </a:rPr>
              <a:t>A list of fees and who will pay for them will be given to you.</a:t>
            </a:r>
          </a:p>
        </p:txBody>
      </p:sp>
      <p:pic>
        <p:nvPicPr>
          <p:cNvPr id="6148" name="Picture 4" descr="MCj0439591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292184">
            <a:off x="487872" y="56550"/>
            <a:ext cx="1213660" cy="207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976877"/>
            <a:ext cx="609600" cy="609600"/>
          </a:xfrm>
          <a:prstGeom prst="rect">
            <a:avLst/>
          </a:prstGeom>
        </p:spPr>
      </p:pic>
    </p:spTree>
  </p:cSld>
  <p:clrMapOvr>
    <a:masterClrMapping/>
  </p:clrMapOvr>
  <p:transition advTm="178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 objId="2"/>
        <p14:stopEvt time="17506"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Cj029092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2700"/>
            <a:ext cx="1143000" cy="112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152400" y="274638"/>
            <a:ext cx="8763000" cy="63547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kern="0" dirty="0" smtClean="0">
                <a:solidFill>
                  <a:srgbClr val="006666"/>
                </a:solidFill>
              </a:rPr>
              <a:t>Rules &amp; Responsibilities</a:t>
            </a:r>
          </a:p>
          <a:p>
            <a:pPr eaLnBrk="1" hangingPunct="1"/>
            <a:endParaRPr lang="en-US" altLang="en-US" sz="1200" kern="0" dirty="0" smtClean="0">
              <a:solidFill>
                <a:srgbClr val="006666"/>
              </a:solidFill>
            </a:endParaRPr>
          </a:p>
          <a:p>
            <a:pPr marL="457200" indent="-457200" algn="l" eaLnBrk="1" hangingPunct="1">
              <a:buAutoNum type="arabicPeriod"/>
            </a:pPr>
            <a:r>
              <a:rPr lang="en-US" altLang="en-US" sz="2100" kern="0" dirty="0" smtClean="0">
                <a:solidFill>
                  <a:schemeClr val="accent5">
                    <a:lumMod val="25000"/>
                  </a:schemeClr>
                </a:solidFill>
              </a:rPr>
              <a:t>You are expected to be on time.</a:t>
            </a:r>
          </a:p>
          <a:p>
            <a:pPr marL="457200" indent="-457200" algn="l" eaLnBrk="1" hangingPunct="1">
              <a:buAutoNum type="arabicPeriod"/>
            </a:pPr>
            <a:r>
              <a:rPr lang="en-US" altLang="en-US" sz="2100" kern="0" dirty="0" smtClean="0">
                <a:solidFill>
                  <a:schemeClr val="accent5">
                    <a:lumMod val="25000"/>
                  </a:schemeClr>
                </a:solidFill>
              </a:rPr>
              <a:t>You should be dressed neat and clean.</a:t>
            </a:r>
          </a:p>
          <a:p>
            <a:pPr marL="457200" indent="-457200" algn="l" eaLnBrk="1" hangingPunct="1">
              <a:buAutoNum type="arabicPeriod"/>
            </a:pPr>
            <a:r>
              <a:rPr lang="en-US" altLang="en-US" sz="2100" kern="0" dirty="0" smtClean="0">
                <a:solidFill>
                  <a:schemeClr val="accent5">
                    <a:lumMod val="25000"/>
                  </a:schemeClr>
                </a:solidFill>
              </a:rPr>
              <a:t>You are expected to do as much for yourself as you can.</a:t>
            </a:r>
          </a:p>
          <a:p>
            <a:pPr marL="457200" indent="-457200" algn="l" eaLnBrk="1" hangingPunct="1">
              <a:buAutoNum type="arabicPeriod"/>
            </a:pPr>
            <a:r>
              <a:rPr lang="en-US" altLang="en-US" sz="2100" kern="0" dirty="0" smtClean="0">
                <a:solidFill>
                  <a:schemeClr val="accent5">
                    <a:lumMod val="25000"/>
                  </a:schemeClr>
                </a:solidFill>
              </a:rPr>
              <a:t>You are expected to work on the goals you have set with your team.</a:t>
            </a:r>
          </a:p>
          <a:p>
            <a:pPr marL="457200" indent="-457200" algn="l" eaLnBrk="1" hangingPunct="1">
              <a:buAutoNum type="arabicPeriod"/>
            </a:pPr>
            <a:r>
              <a:rPr lang="en-US" altLang="en-US" sz="2100" kern="0" dirty="0" smtClean="0">
                <a:solidFill>
                  <a:schemeClr val="accent5">
                    <a:lumMod val="25000"/>
                  </a:schemeClr>
                </a:solidFill>
              </a:rPr>
              <a:t>Alcohol or illegal drugs are not allowed on agency property. You can smoke at certain times in designated areas.</a:t>
            </a:r>
          </a:p>
          <a:p>
            <a:pPr marL="457200" indent="-457200" algn="l" eaLnBrk="1" hangingPunct="1">
              <a:buFontTx/>
              <a:buAutoNum type="arabicPeriod"/>
            </a:pPr>
            <a:r>
              <a:rPr lang="en-US" altLang="en-US" sz="2100" kern="0" dirty="0" smtClean="0">
                <a:solidFill>
                  <a:schemeClr val="accent5">
                    <a:lumMod val="25000"/>
                  </a:schemeClr>
                </a:solidFill>
              </a:rPr>
              <a:t>You will be held responsible for your behavior at all times. </a:t>
            </a:r>
            <a:r>
              <a:rPr lang="en-US" altLang="en-US" sz="2100" dirty="0">
                <a:solidFill>
                  <a:schemeClr val="accent5">
                    <a:lumMod val="25000"/>
                  </a:schemeClr>
                </a:solidFill>
              </a:rPr>
              <a:t>If you damage something, you will have to pay for it (up to $50).</a:t>
            </a:r>
          </a:p>
          <a:p>
            <a:pPr marL="457200" indent="-457200" algn="l" eaLnBrk="1" hangingPunct="1">
              <a:buAutoNum type="arabicPeriod"/>
            </a:pPr>
            <a:r>
              <a:rPr lang="en-US" altLang="en-US" sz="2100" kern="0" dirty="0" smtClean="0">
                <a:solidFill>
                  <a:schemeClr val="accent5">
                    <a:lumMod val="25000"/>
                  </a:schemeClr>
                </a:solidFill>
              </a:rPr>
              <a:t>You are expected to treat others nicely. </a:t>
            </a:r>
            <a:endParaRPr lang="en-US" altLang="en-US" sz="2100" kern="0" dirty="0">
              <a:solidFill>
                <a:schemeClr val="accent5">
                  <a:lumMod val="25000"/>
                </a:schemeClr>
              </a:solidFill>
            </a:endParaRPr>
          </a:p>
          <a:p>
            <a:pPr marL="457200" indent="-457200" algn="l" eaLnBrk="1" hangingPunct="1">
              <a:buAutoNum type="arabicPeriod"/>
            </a:pPr>
            <a:r>
              <a:rPr lang="en-US" altLang="en-US" sz="2100" kern="0" dirty="0" smtClean="0">
                <a:solidFill>
                  <a:schemeClr val="accent5">
                    <a:lumMod val="25000"/>
                  </a:schemeClr>
                </a:solidFill>
              </a:rPr>
              <a:t>You are responsible for letting us know if you are not going to be attending program as scheduled. </a:t>
            </a:r>
            <a:r>
              <a:rPr lang="en-US" altLang="en-US" sz="2100" b="1" kern="0" dirty="0" smtClean="0">
                <a:solidFill>
                  <a:schemeClr val="accent5">
                    <a:lumMod val="25000"/>
                  </a:schemeClr>
                </a:solidFill>
              </a:rPr>
              <a:t>At least 24 hours notice must be given. </a:t>
            </a:r>
          </a:p>
          <a:p>
            <a:pPr marL="457200" indent="-457200" algn="l" eaLnBrk="1" hangingPunct="1">
              <a:buAutoNum type="arabicPeriod"/>
            </a:pPr>
            <a:r>
              <a:rPr lang="en-US" altLang="en-US" sz="2100" kern="0" dirty="0" smtClean="0">
                <a:solidFill>
                  <a:schemeClr val="accent5">
                    <a:lumMod val="25000"/>
                  </a:schemeClr>
                </a:solidFill>
              </a:rPr>
              <a:t>You can tell us if you want to change any of the rules and everyone will vote on changes. </a:t>
            </a:r>
          </a:p>
          <a:p>
            <a:pPr algn="l" eaLnBrk="1" hangingPunct="1">
              <a:tabLst>
                <a:tab pos="457200" algn="l"/>
              </a:tabLst>
            </a:pPr>
            <a:r>
              <a:rPr lang="en-US" altLang="en-US" sz="2100" kern="0" dirty="0" smtClean="0">
                <a:solidFill>
                  <a:schemeClr val="accent5">
                    <a:lumMod val="25000"/>
                  </a:schemeClr>
                </a:solidFill>
              </a:rPr>
              <a:t>10. There are other rules specific to each program that staff will go   	over with you.</a:t>
            </a:r>
          </a:p>
          <a:p>
            <a:pPr algn="l" eaLnBrk="1" hangingPunct="1">
              <a:tabLst>
                <a:tab pos="457200" algn="l"/>
              </a:tabLst>
            </a:pPr>
            <a:endParaRPr lang="en-US" altLang="en-US" sz="2400" kern="0" dirty="0" smtClean="0">
              <a:solidFill>
                <a:srgbClr val="006666"/>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019800"/>
            <a:ext cx="609600" cy="609600"/>
          </a:xfrm>
          <a:prstGeom prst="rect">
            <a:avLst/>
          </a:prstGeom>
        </p:spPr>
      </p:pic>
    </p:spTree>
    <p:extLst>
      <p:ext uri="{BB962C8B-B14F-4D97-AF65-F5344CB8AC3E}">
        <p14:creationId xmlns:p14="http://schemas.microsoft.com/office/powerpoint/2010/main" val="4287403362"/>
      </p:ext>
    </p:extLst>
  </p:cSld>
  <p:clrMapOvr>
    <a:masterClrMapping/>
  </p:clrMapOvr>
  <mc:AlternateContent xmlns:mc="http://schemas.openxmlformats.org/markup-compatibility/2006" xmlns:p14="http://schemas.microsoft.com/office/powerpoint/2010/main">
    <mc:Choice Requires="p14">
      <p:transition spd="slow" p14:dur="2000" advTm="47798"/>
    </mc:Choice>
    <mc:Fallback xmlns="">
      <p:transition spd="slow" advTm="47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1" objId="6"/>
        <p14:stopEvt time="46831"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0989" y="304800"/>
            <a:ext cx="5335472" cy="784830"/>
          </a:xfrm>
          <a:prstGeom prst="rect">
            <a:avLst/>
          </a:prstGeom>
        </p:spPr>
        <p:txBody>
          <a:bodyPr wrap="square">
            <a:spAutoFit/>
          </a:bodyPr>
          <a:lstStyle/>
          <a:p>
            <a:pPr algn="ctr"/>
            <a:r>
              <a:rPr lang="en-US" altLang="en-US" sz="4500" dirty="0" smtClean="0">
                <a:solidFill>
                  <a:srgbClr val="7030A0"/>
                </a:solidFill>
              </a:rPr>
              <a:t>Non-Participation </a:t>
            </a:r>
          </a:p>
        </p:txBody>
      </p:sp>
      <p:sp>
        <p:nvSpPr>
          <p:cNvPr id="3" name="TextBox 2"/>
          <p:cNvSpPr txBox="1"/>
          <p:nvPr/>
        </p:nvSpPr>
        <p:spPr>
          <a:xfrm>
            <a:off x="314981" y="1621971"/>
            <a:ext cx="8229600" cy="5016758"/>
          </a:xfrm>
          <a:prstGeom prst="rect">
            <a:avLst/>
          </a:prstGeom>
          <a:noFill/>
        </p:spPr>
        <p:txBody>
          <a:bodyPr wrap="square" rtlCol="0">
            <a:spAutoFit/>
          </a:bodyPr>
          <a:lstStyle/>
          <a:p>
            <a:r>
              <a:rPr lang="en-US" sz="2400" dirty="0" smtClean="0"/>
              <a:t>It is important for you to attend service appointments as scheduled. When you do not attend appointments it affects services for other clients, staff schedules and how the agency is paid for services. Not attending as scheduled is called “non-participation” when you miss 2 scheduled appointments over an 8 week period or 3 scheduled appointments in a row. </a:t>
            </a:r>
          </a:p>
          <a:p>
            <a:endParaRPr lang="en-US" sz="800" dirty="0" smtClean="0"/>
          </a:p>
          <a:p>
            <a:r>
              <a:rPr lang="en-US" sz="2400" dirty="0" smtClean="0"/>
              <a:t>If non-participation occurs, a letter will be sent to you/your guardian requesting a meeting. If you or your guardian do not respond to 2 follow-up calls to schedule the meeting, or do not attend the meeting once it is scheduled we will probably stop scheduling services with you. You will have to reapply for services if you want them in the future.</a:t>
            </a:r>
            <a:endParaRPr lang="en-US" sz="2400" dirty="0"/>
          </a:p>
        </p:txBody>
      </p:sp>
      <p:pic>
        <p:nvPicPr>
          <p:cNvPr id="5" name="Picture 4" descr="Tanveer Naseer » Helping Employees Regain Their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81" y="141663"/>
            <a:ext cx="2186008" cy="1442765"/>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9781" y="6029129"/>
            <a:ext cx="609600" cy="609600"/>
          </a:xfrm>
          <a:prstGeom prst="rect">
            <a:avLst/>
          </a:prstGeom>
        </p:spPr>
      </p:pic>
    </p:spTree>
    <p:extLst>
      <p:ext uri="{BB962C8B-B14F-4D97-AF65-F5344CB8AC3E}">
        <p14:creationId xmlns:p14="http://schemas.microsoft.com/office/powerpoint/2010/main" val="919748951"/>
      </p:ext>
    </p:extLst>
  </p:cSld>
  <p:clrMapOvr>
    <a:masterClrMapping/>
  </p:clrMapOvr>
  <mc:AlternateContent xmlns:mc="http://schemas.openxmlformats.org/markup-compatibility/2006" xmlns:p14="http://schemas.microsoft.com/office/powerpoint/2010/main">
    <mc:Choice Requires="p14">
      <p:transition spd="slow" p14:dur="2000" advTm="38289"/>
    </mc:Choice>
    <mc:Fallback xmlns="">
      <p:transition spd="slow" advTm="3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2" objId="6"/>
        <p14:stopEvt time="37662" objId="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533400"/>
            <a:ext cx="7696200" cy="3947234"/>
          </a:xfrm>
          <a:prstGeom prst="rect">
            <a:avLst/>
          </a:prstGeom>
        </p:spPr>
        <p:txBody>
          <a:bodyPr wrap="square">
            <a:spAutoFit/>
          </a:bodyPr>
          <a:lstStyle/>
          <a:p>
            <a:pPr algn="ctr" eaLnBrk="1" hangingPunct="1"/>
            <a:r>
              <a:rPr lang="en-US" altLang="en-US" sz="4000" b="1" kern="0" dirty="0" smtClean="0">
                <a:solidFill>
                  <a:srgbClr val="6666FF"/>
                </a:solidFill>
              </a:rPr>
              <a:t>Risk vs Choice</a:t>
            </a:r>
            <a:endParaRPr lang="en-US" altLang="en-US" sz="4000" b="1" kern="0" dirty="0">
              <a:solidFill>
                <a:srgbClr val="6666FF"/>
              </a:solidFill>
            </a:endParaRPr>
          </a:p>
          <a:p>
            <a:pPr eaLnBrk="1" hangingPunct="1"/>
            <a:endParaRPr lang="en-US" altLang="en-US" sz="1050" kern="0" dirty="0">
              <a:solidFill>
                <a:srgbClr val="7030A0"/>
              </a:solidFill>
            </a:endParaRPr>
          </a:p>
          <a:p>
            <a:r>
              <a:rPr lang="en-US" altLang="en-US" sz="2500" kern="0" dirty="0" smtClean="0">
                <a:solidFill>
                  <a:srgbClr val="7030A0"/>
                </a:solidFill>
              </a:rPr>
              <a:t>If you choose to do something your team feels is too risky, the team will meet to discuss this activity. They will try to come to an agreement with you by deciding what risks there are, whether or not the risks are too great, and/or how we can work together to make the risks smaller so you can continue to do what you have chosen. Your guardian, if you have one, will be involved in these decisions. </a:t>
            </a:r>
            <a:endParaRPr lang="en-US" altLang="en-US" sz="2500" kern="0" dirty="0">
              <a:solidFill>
                <a:srgbClr val="7030A0"/>
              </a:solidFill>
            </a:endParaRPr>
          </a:p>
        </p:txBody>
      </p:sp>
      <p:pic>
        <p:nvPicPr>
          <p:cNvPr id="5" name="Picture 4" descr="Philosophy of Thought &amp; Logic Fall-2014 - The Collaborator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4544391"/>
            <a:ext cx="2660650" cy="231360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6019800"/>
            <a:ext cx="609600" cy="609600"/>
          </a:xfrm>
          <a:prstGeom prst="rect">
            <a:avLst/>
          </a:prstGeom>
        </p:spPr>
      </p:pic>
    </p:spTree>
    <p:extLst>
      <p:ext uri="{BB962C8B-B14F-4D97-AF65-F5344CB8AC3E}">
        <p14:creationId xmlns:p14="http://schemas.microsoft.com/office/powerpoint/2010/main" val="3467870573"/>
      </p:ext>
    </p:extLst>
  </p:cSld>
  <p:clrMapOvr>
    <a:masterClrMapping/>
  </p:clrMapOvr>
  <mc:AlternateContent xmlns:mc="http://schemas.openxmlformats.org/markup-compatibility/2006" xmlns:p14="http://schemas.microsoft.com/office/powerpoint/2010/main">
    <mc:Choice Requires="p14">
      <p:transition spd="slow" p14:dur="2000" advTm="23962"/>
    </mc:Choice>
    <mc:Fallback xmlns="">
      <p:transition spd="slow" advTm="23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23801"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838200" y="76200"/>
            <a:ext cx="7620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u"/>
              <a:defRPr sz="3200">
                <a:solidFill>
                  <a:schemeClr val="tx1"/>
                </a:solidFill>
                <a:latin typeface="Verdana" pitchFamily="34" charset="0"/>
                <a:cs typeface="Arial" charset="0"/>
              </a:defRPr>
            </a:lvl1pPr>
            <a:lvl2pPr marL="742950" indent="-285750" eaLnBrk="0" hangingPunct="0">
              <a:spcBef>
                <a:spcPct val="20000"/>
              </a:spcBef>
              <a:buChar char="–"/>
              <a:defRPr sz="2800">
                <a:solidFill>
                  <a:schemeClr val="tx1"/>
                </a:solidFill>
                <a:latin typeface="Verdana" pitchFamily="34" charset="0"/>
                <a:cs typeface="Arial" charset="0"/>
              </a:defRPr>
            </a:lvl2pPr>
            <a:lvl3pPr marL="1143000" indent="-228600" eaLnBrk="0" hangingPunct="0">
              <a:spcBef>
                <a:spcPct val="20000"/>
              </a:spcBef>
              <a:buClr>
                <a:schemeClr val="tx2"/>
              </a:buClr>
              <a:buSzPct val="70000"/>
              <a:buFont typeface="Wingdings" pitchFamily="2" charset="2"/>
              <a:buChar char="u"/>
              <a:defRPr sz="2400">
                <a:solidFill>
                  <a:schemeClr val="tx1"/>
                </a:solidFill>
                <a:latin typeface="Verdana" pitchFamily="34" charset="0"/>
                <a:cs typeface="Arial" charset="0"/>
              </a:defRPr>
            </a:lvl3pPr>
            <a:lvl4pPr marL="1600200" indent="-228600" eaLnBrk="0" hangingPunct="0">
              <a:spcBef>
                <a:spcPct val="20000"/>
              </a:spcBef>
              <a:buChar char="–"/>
              <a:defRPr sz="2000">
                <a:solidFill>
                  <a:schemeClr val="tx1"/>
                </a:solidFill>
                <a:latin typeface="Verdana" pitchFamily="34" charset="0"/>
                <a:cs typeface="Arial" charset="0"/>
              </a:defRPr>
            </a:lvl4pPr>
            <a:lvl5pPr marL="2057400" indent="-228600" eaLnBrk="0" hangingPunct="0">
              <a:spcBef>
                <a:spcPct val="20000"/>
              </a:spcBef>
              <a:buClr>
                <a:schemeClr val="folHlink"/>
              </a:buClr>
              <a:buSzPct val="70000"/>
              <a:buFont typeface="Wingdings" pitchFamily="2" charset="2"/>
              <a:buChar char="u"/>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9pPr>
          </a:lstStyle>
          <a:p>
            <a:pPr algn="ctr" eaLnBrk="1" hangingPunct="1">
              <a:spcBef>
                <a:spcPct val="50000"/>
              </a:spcBef>
              <a:buClrTx/>
              <a:buSzTx/>
              <a:buFontTx/>
              <a:buNone/>
            </a:pPr>
            <a:r>
              <a:rPr lang="en-US" altLang="en-US" sz="3600" b="1" dirty="0" smtClean="0">
                <a:solidFill>
                  <a:srgbClr val="660066"/>
                </a:solidFill>
                <a:latin typeface="Arial" charset="0"/>
              </a:rPr>
              <a:t>Equal </a:t>
            </a:r>
            <a:r>
              <a:rPr lang="en-US" altLang="en-US" sz="3600" b="1" dirty="0">
                <a:solidFill>
                  <a:srgbClr val="660066"/>
                </a:solidFill>
                <a:latin typeface="Arial" charset="0"/>
              </a:rPr>
              <a:t>Opportunities for Everyone</a:t>
            </a:r>
          </a:p>
        </p:txBody>
      </p:sp>
      <p:sp>
        <p:nvSpPr>
          <p:cNvPr id="5123" name="Text Box 3"/>
          <p:cNvSpPr txBox="1">
            <a:spLocks noChangeArrowheads="1"/>
          </p:cNvSpPr>
          <p:nvPr/>
        </p:nvSpPr>
        <p:spPr bwMode="auto">
          <a:xfrm>
            <a:off x="0" y="3429000"/>
            <a:ext cx="9143999"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u"/>
              <a:defRPr sz="3200">
                <a:solidFill>
                  <a:schemeClr val="tx1"/>
                </a:solidFill>
                <a:latin typeface="Verdana" pitchFamily="34" charset="0"/>
                <a:cs typeface="Arial" charset="0"/>
              </a:defRPr>
            </a:lvl1pPr>
            <a:lvl2pPr marL="742950" indent="-285750" eaLnBrk="0" hangingPunct="0">
              <a:spcBef>
                <a:spcPct val="20000"/>
              </a:spcBef>
              <a:buChar char="–"/>
              <a:defRPr sz="2800">
                <a:solidFill>
                  <a:schemeClr val="tx1"/>
                </a:solidFill>
                <a:latin typeface="Verdana" pitchFamily="34" charset="0"/>
                <a:cs typeface="Arial" charset="0"/>
              </a:defRPr>
            </a:lvl2pPr>
            <a:lvl3pPr marL="1143000" indent="-228600" eaLnBrk="0" hangingPunct="0">
              <a:spcBef>
                <a:spcPct val="20000"/>
              </a:spcBef>
              <a:buClr>
                <a:schemeClr val="tx2"/>
              </a:buClr>
              <a:buSzPct val="70000"/>
              <a:buFont typeface="Wingdings" pitchFamily="2" charset="2"/>
              <a:buChar char="u"/>
              <a:defRPr sz="2400">
                <a:solidFill>
                  <a:schemeClr val="tx1"/>
                </a:solidFill>
                <a:latin typeface="Verdana" pitchFamily="34" charset="0"/>
                <a:cs typeface="Arial" charset="0"/>
              </a:defRPr>
            </a:lvl3pPr>
            <a:lvl4pPr marL="1600200" indent="-228600" eaLnBrk="0" hangingPunct="0">
              <a:spcBef>
                <a:spcPct val="20000"/>
              </a:spcBef>
              <a:buChar char="–"/>
              <a:defRPr sz="2000">
                <a:solidFill>
                  <a:schemeClr val="tx1"/>
                </a:solidFill>
                <a:latin typeface="Verdana" pitchFamily="34" charset="0"/>
                <a:cs typeface="Arial" charset="0"/>
              </a:defRPr>
            </a:lvl4pPr>
            <a:lvl5pPr marL="2057400" indent="-228600" eaLnBrk="0" hangingPunct="0">
              <a:spcBef>
                <a:spcPct val="20000"/>
              </a:spcBef>
              <a:buClr>
                <a:schemeClr val="folHlink"/>
              </a:buClr>
              <a:buSzPct val="70000"/>
              <a:buFont typeface="Wingdings" pitchFamily="2" charset="2"/>
              <a:buChar char="u"/>
              <a:defRPr sz="2000">
                <a:solidFill>
                  <a:schemeClr val="tx1"/>
                </a:solidFill>
                <a:latin typeface="Verdana" pitchFamily="34" charset="0"/>
                <a:cs typeface="Arial" charset="0"/>
              </a:defRPr>
            </a:lvl5pPr>
            <a:lvl6pPr marL="25146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6pPr>
            <a:lvl7pPr marL="29718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7pPr>
            <a:lvl8pPr marL="34290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8pPr>
            <a:lvl9pPr marL="3886200" indent="-228600" eaLnBrk="0" fontAlgn="base" hangingPunct="0">
              <a:spcBef>
                <a:spcPct val="20000"/>
              </a:spcBef>
              <a:spcAft>
                <a:spcPct val="0"/>
              </a:spcAft>
              <a:buClr>
                <a:schemeClr val="folHlink"/>
              </a:buClr>
              <a:buSzPct val="70000"/>
              <a:buFont typeface="Wingdings" pitchFamily="2" charset="2"/>
              <a:buChar char="u"/>
              <a:defRPr sz="2000">
                <a:solidFill>
                  <a:schemeClr val="tx1"/>
                </a:solidFill>
                <a:latin typeface="Verdana" pitchFamily="34" charset="0"/>
                <a:cs typeface="Arial" charset="0"/>
              </a:defRPr>
            </a:lvl9pPr>
          </a:lstStyle>
          <a:p>
            <a:pPr algn="ctr" eaLnBrk="1" hangingPunct="1">
              <a:spcBef>
                <a:spcPct val="50000"/>
              </a:spcBef>
              <a:buClrTx/>
              <a:buSzTx/>
              <a:buFontTx/>
              <a:buNone/>
            </a:pPr>
            <a:r>
              <a:rPr lang="en-US" altLang="en-US" sz="2800" dirty="0" smtClean="0">
                <a:solidFill>
                  <a:srgbClr val="7030A0"/>
                </a:solidFill>
                <a:latin typeface="Arial" charset="0"/>
              </a:rPr>
              <a:t>We </a:t>
            </a:r>
            <a:r>
              <a:rPr lang="en-US" altLang="en-US" sz="2800" dirty="0">
                <a:solidFill>
                  <a:srgbClr val="7030A0"/>
                </a:solidFill>
                <a:latin typeface="Arial" charset="0"/>
              </a:rPr>
              <a:t>will help you no matter what your race, </a:t>
            </a:r>
            <a:r>
              <a:rPr lang="en-US" altLang="en-US" sz="2800" dirty="0" smtClean="0">
                <a:solidFill>
                  <a:srgbClr val="7030A0"/>
                </a:solidFill>
                <a:latin typeface="Arial" charset="0"/>
              </a:rPr>
              <a:t>color, religion, national origin, citizenship, ancestry, sex, age, disability, marital status, genetic information or veteran status.</a:t>
            </a:r>
            <a:endParaRPr lang="en-US" altLang="en-US" sz="2800" dirty="0">
              <a:solidFill>
                <a:srgbClr val="7030A0"/>
              </a:solidFill>
              <a:latin typeface="Arial" charset="0"/>
            </a:endParaRPr>
          </a:p>
          <a:p>
            <a:pPr algn="ctr" eaLnBrk="1" hangingPunct="1">
              <a:spcBef>
                <a:spcPct val="50000"/>
              </a:spcBef>
              <a:buClrTx/>
              <a:buSzTx/>
              <a:buFontTx/>
              <a:buNone/>
            </a:pPr>
            <a:r>
              <a:rPr lang="en-US" altLang="en-US" sz="2800" b="1" dirty="0">
                <a:solidFill>
                  <a:srgbClr val="7030A0"/>
                </a:solidFill>
                <a:latin typeface="Arial" charset="0"/>
              </a:rPr>
              <a:t>Any beliefs </a:t>
            </a:r>
            <a:r>
              <a:rPr lang="en-US" altLang="en-US" sz="2800" b="1" dirty="0" smtClean="0">
                <a:solidFill>
                  <a:srgbClr val="7030A0"/>
                </a:solidFill>
                <a:latin typeface="Arial" charset="0"/>
              </a:rPr>
              <a:t>you have </a:t>
            </a:r>
            <a:r>
              <a:rPr lang="en-US" altLang="en-US" sz="2800" b="1" dirty="0">
                <a:solidFill>
                  <a:srgbClr val="7030A0"/>
                </a:solidFill>
                <a:latin typeface="Arial" charset="0"/>
              </a:rPr>
              <a:t>will not change the way we treat you.</a:t>
            </a:r>
          </a:p>
        </p:txBody>
      </p:sp>
      <p:pic>
        <p:nvPicPr>
          <p:cNvPr id="5124" name="Picture 4" descr="MPj0439467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931545"/>
            <a:ext cx="3657600" cy="238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17300"/>
            <a:ext cx="609600" cy="609600"/>
          </a:xfrm>
          <a:prstGeom prst="rect">
            <a:avLst/>
          </a:prstGeom>
        </p:spPr>
      </p:pic>
    </p:spTree>
    <p:extLst>
      <p:ext uri="{BB962C8B-B14F-4D97-AF65-F5344CB8AC3E}">
        <p14:creationId xmlns:p14="http://schemas.microsoft.com/office/powerpoint/2010/main" val="3118969793"/>
      </p:ext>
    </p:extLst>
  </p:cSld>
  <p:clrMapOvr>
    <a:masterClrMapping/>
  </p:clrMapOvr>
  <mc:AlternateContent xmlns:mc="http://schemas.openxmlformats.org/markup-compatibility/2006" xmlns:p14="http://schemas.microsoft.com/office/powerpoint/2010/main">
    <mc:Choice Requires="p14">
      <p:transition spd="slow" p14:dur="2000" advTm="24411"/>
    </mc:Choice>
    <mc:Fallback xmlns="">
      <p:transition spd="slow" advTm="24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 objId="2"/>
        <p14:stopEvt time="23921"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7813"/>
            <a:ext cx="8229600" cy="113982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r>
              <a:rPr lang="en-US" kern="0" dirty="0" smtClean="0"/>
              <a:t>Your Rights</a:t>
            </a:r>
            <a:endParaRPr lang="en-US" kern="0" dirty="0"/>
          </a:p>
        </p:txBody>
      </p:sp>
      <p:sp>
        <p:nvSpPr>
          <p:cNvPr id="4" name="Rectangle 3"/>
          <p:cNvSpPr/>
          <p:nvPr/>
        </p:nvSpPr>
        <p:spPr>
          <a:xfrm>
            <a:off x="838200" y="2286000"/>
            <a:ext cx="7696200" cy="2862322"/>
          </a:xfrm>
          <a:prstGeom prst="rect">
            <a:avLst/>
          </a:prstGeom>
        </p:spPr>
        <p:txBody>
          <a:bodyPr wrap="square">
            <a:spAutoFit/>
          </a:bodyPr>
          <a:lstStyle/>
          <a:p>
            <a:pPr algn="ctr"/>
            <a:r>
              <a:rPr lang="en-US" sz="4500" dirty="0">
                <a:latin typeface="Arial" panose="020B0604020202020204" pitchFamily="34" charset="0"/>
                <a:ea typeface="Times New Roman" panose="02020603050405020304" pitchFamily="18" charset="0"/>
                <a:cs typeface="Arial" panose="020B0604020202020204" pitchFamily="34" charset="0"/>
              </a:rPr>
              <a:t>You have the right to be free from abuse, neglect, </a:t>
            </a:r>
            <a:r>
              <a:rPr lang="en-US" sz="4500" dirty="0" smtClean="0">
                <a:latin typeface="Arial" panose="020B0604020202020204" pitchFamily="34" charset="0"/>
                <a:ea typeface="Times New Roman" panose="02020603050405020304" pitchFamily="18" charset="0"/>
                <a:cs typeface="Arial" panose="020B0604020202020204" pitchFamily="34" charset="0"/>
              </a:rPr>
              <a:t>humiliation</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smtClean="0">
                <a:latin typeface="Arial" panose="020B0604020202020204" pitchFamily="34" charset="0"/>
                <a:ea typeface="Times New Roman" panose="02020603050405020304" pitchFamily="18" charset="0"/>
                <a:cs typeface="Arial" panose="020B0604020202020204" pitchFamily="34" charset="0"/>
              </a:rPr>
              <a:t>financial </a:t>
            </a:r>
            <a:r>
              <a:rPr lang="en-US" sz="4500" dirty="0">
                <a:latin typeface="Arial" panose="020B0604020202020204" pitchFamily="34" charset="0"/>
                <a:ea typeface="Times New Roman" panose="02020603050405020304" pitchFamily="18" charset="0"/>
                <a:cs typeface="Arial" panose="020B0604020202020204" pitchFamily="34" charset="0"/>
              </a:rPr>
              <a:t>or other </a:t>
            </a:r>
            <a:r>
              <a:rPr lang="en-US" sz="4500" dirty="0" smtClean="0">
                <a:latin typeface="Arial" panose="020B0604020202020204" pitchFamily="34" charset="0"/>
                <a:ea typeface="Times New Roman" panose="02020603050405020304" pitchFamily="18" charset="0"/>
                <a:cs typeface="Arial" panose="020B0604020202020204" pitchFamily="34" charset="0"/>
              </a:rPr>
              <a:t>exploitation and retaliation.</a:t>
            </a:r>
            <a:endParaRPr lang="en-US" sz="45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457200" y="951669"/>
            <a:ext cx="2857500" cy="151447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992735"/>
            <a:ext cx="609600" cy="609600"/>
          </a:xfrm>
          <a:prstGeom prst="rect">
            <a:avLst/>
          </a:prstGeom>
        </p:spPr>
      </p:pic>
    </p:spTree>
    <p:extLst>
      <p:ext uri="{BB962C8B-B14F-4D97-AF65-F5344CB8AC3E}">
        <p14:creationId xmlns:p14="http://schemas.microsoft.com/office/powerpoint/2010/main" val="325221502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9462" y="1407161"/>
            <a:ext cx="8229600" cy="4708981"/>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To control your personal money and </a:t>
            </a:r>
          </a:p>
          <a:p>
            <a:r>
              <a:rPr lang="en-US" sz="2400" dirty="0" smtClean="0"/>
              <a:t>have a job to make money.</a:t>
            </a:r>
          </a:p>
          <a:p>
            <a:endParaRPr lang="en-US" sz="2400" dirty="0" smtClean="0"/>
          </a:p>
          <a:p>
            <a:endParaRPr lang="en-US" sz="2400" dirty="0"/>
          </a:p>
          <a:p>
            <a:endParaRPr lang="en-US" sz="2400" dirty="0" smtClean="0"/>
          </a:p>
          <a:p>
            <a:endParaRPr lang="en-US" sz="2400" dirty="0" smtClean="0"/>
          </a:p>
          <a:p>
            <a:endParaRPr lang="en-US" sz="2400" dirty="0"/>
          </a:p>
          <a:p>
            <a:endParaRPr lang="en-US" sz="2400" dirty="0"/>
          </a:p>
          <a:p>
            <a:pPr marL="342900" indent="-342900">
              <a:buFont typeface="Arial" panose="020B0604020202020204" pitchFamily="34" charset="0"/>
              <a:buChar char="•"/>
            </a:pPr>
            <a:r>
              <a:rPr lang="en-US" sz="2400" dirty="0" smtClean="0"/>
              <a:t>To have privacy and talk to who you </a:t>
            </a:r>
          </a:p>
          <a:p>
            <a:r>
              <a:rPr lang="en-US" sz="2400" dirty="0" smtClean="0"/>
              <a:t>want to privately and have your information </a:t>
            </a:r>
          </a:p>
          <a:p>
            <a:r>
              <a:rPr lang="en-US" sz="2400" dirty="0" smtClean="0"/>
              <a:t>kept private.</a:t>
            </a:r>
          </a:p>
          <a:p>
            <a:endParaRPr lang="en-US" dirty="0"/>
          </a:p>
          <a:p>
            <a:endParaRPr lang="en-US" dirty="0"/>
          </a:p>
        </p:txBody>
      </p:sp>
      <p:sp>
        <p:nvSpPr>
          <p:cNvPr id="3" name="Title 1"/>
          <p:cNvSpPr txBox="1">
            <a:spLocks/>
          </p:cNvSpPr>
          <p:nvPr/>
        </p:nvSpPr>
        <p:spPr>
          <a:xfrm>
            <a:off x="457200" y="277813"/>
            <a:ext cx="8229600" cy="113982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r>
              <a:rPr lang="en-US" kern="0" dirty="0" smtClean="0"/>
              <a:t>You Have The Right</a:t>
            </a:r>
            <a:endParaRPr lang="en-US" kern="0" dirty="0"/>
          </a:p>
        </p:txBody>
      </p:sp>
      <p:pic>
        <p:nvPicPr>
          <p:cNvPr id="4" name="Picture 3" descr="S.H.I.E.L.D.-themed RFID-shielding wallet / Boing Bo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382" y="1143000"/>
            <a:ext cx="1600200" cy="1600200"/>
          </a:xfrm>
          <a:prstGeom prst="rect">
            <a:avLst/>
          </a:prstGeom>
        </p:spPr>
      </p:pic>
      <p:pic>
        <p:nvPicPr>
          <p:cNvPr id="5" name="Picture 4" descr="Quick News: What’s going on… | Watch Your Life and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888" y="2473560"/>
            <a:ext cx="1918208" cy="1438656"/>
          </a:xfrm>
          <a:prstGeom prst="rect">
            <a:avLst/>
          </a:prstGeom>
        </p:spPr>
      </p:pic>
      <p:pic>
        <p:nvPicPr>
          <p:cNvPr id="6" name="Picture 5" descr="Confidential Email - Extreme Ancestr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5181600"/>
            <a:ext cx="1828800" cy="1371600"/>
          </a:xfrm>
          <a:prstGeom prst="rect">
            <a:avLst/>
          </a:prstGeom>
        </p:spPr>
      </p:pic>
      <p:sp>
        <p:nvSpPr>
          <p:cNvPr id="7" name="Rectangle 6"/>
          <p:cNvSpPr/>
          <p:nvPr/>
        </p:nvSpPr>
        <p:spPr>
          <a:xfrm>
            <a:off x="2362200" y="2745989"/>
            <a:ext cx="6006592" cy="830997"/>
          </a:xfrm>
          <a:prstGeom prst="rect">
            <a:avLst/>
          </a:prstGeom>
        </p:spPr>
        <p:txBody>
          <a:bodyPr wrap="square">
            <a:spAutoFit/>
          </a:bodyPr>
          <a:lstStyle/>
          <a:p>
            <a:pPr marL="342900" indent="-342900">
              <a:buFont typeface="Arial" panose="020B0604020202020204" pitchFamily="34" charset="0"/>
              <a:buChar char="•"/>
            </a:pPr>
            <a:r>
              <a:rPr lang="en-US" sz="2400" dirty="0" smtClean="0"/>
              <a:t>To keep </a:t>
            </a:r>
            <a:r>
              <a:rPr lang="en-US" sz="2400" dirty="0"/>
              <a:t>things of your own and see </a:t>
            </a:r>
          </a:p>
          <a:p>
            <a:r>
              <a:rPr lang="en-US" sz="2400" dirty="0"/>
              <a:t>current news and media.</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2782" y="6029871"/>
            <a:ext cx="609600" cy="609600"/>
          </a:xfrm>
          <a:prstGeom prst="rect">
            <a:avLst/>
          </a:prstGeom>
        </p:spPr>
      </p:pic>
    </p:spTree>
    <p:extLst>
      <p:ext uri="{BB962C8B-B14F-4D97-AF65-F5344CB8AC3E}">
        <p14:creationId xmlns:p14="http://schemas.microsoft.com/office/powerpoint/2010/main" val="314058901"/>
      </p:ext>
    </p:extLst>
  </p:cSld>
  <p:clrMapOvr>
    <a:masterClrMapping/>
  </p:clrMapOvr>
  <mc:AlternateContent xmlns:mc="http://schemas.openxmlformats.org/markup-compatibility/2006" xmlns:p14="http://schemas.microsoft.com/office/powerpoint/2010/main">
    <mc:Choice Requires="p14">
      <p:transition spd="slow" p14:dur="2000" advTm="17376"/>
    </mc:Choice>
    <mc:Fallback xmlns="">
      <p:transition spd="slow" advTm="17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1" objId="9"/>
        <p14:stopEvt time="17095" objId="9"/>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0"/>
            <a:ext cx="6096000" cy="1200329"/>
          </a:xfrm>
          <a:prstGeom prst="rect">
            <a:avLst/>
          </a:prstGeom>
        </p:spPr>
        <p:txBody>
          <a:bodyPr wrap="square">
            <a:spAutoFit/>
          </a:bodyPr>
          <a:lstStyle/>
          <a:p>
            <a:pPr marL="285750" indent="-285750">
              <a:buFont typeface="Arial" panose="020B0604020202020204" pitchFamily="34" charset="0"/>
              <a:buChar char="•"/>
            </a:pPr>
            <a:r>
              <a:rPr lang="en-US" sz="2400" dirty="0" smtClean="0"/>
              <a:t>To choose </a:t>
            </a:r>
            <a:r>
              <a:rPr lang="en-US" sz="2400" dirty="0"/>
              <a:t>where and with whom you want to live.</a:t>
            </a:r>
          </a:p>
          <a:p>
            <a:endParaRPr lang="en-US" sz="2400" dirty="0"/>
          </a:p>
        </p:txBody>
      </p:sp>
      <p:sp>
        <p:nvSpPr>
          <p:cNvPr id="3" name="Title 1"/>
          <p:cNvSpPr txBox="1">
            <a:spLocks/>
          </p:cNvSpPr>
          <p:nvPr/>
        </p:nvSpPr>
        <p:spPr>
          <a:xfrm>
            <a:off x="457200" y="277813"/>
            <a:ext cx="8229600" cy="113982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r>
              <a:rPr lang="en-US" kern="0" smtClean="0"/>
              <a:t>You Have The Right</a:t>
            </a:r>
            <a:endParaRPr lang="en-US" kern="0" dirty="0"/>
          </a:p>
        </p:txBody>
      </p:sp>
      <p:sp>
        <p:nvSpPr>
          <p:cNvPr id="4" name="Rectangle 3"/>
          <p:cNvSpPr/>
          <p:nvPr/>
        </p:nvSpPr>
        <p:spPr>
          <a:xfrm>
            <a:off x="304800" y="5334000"/>
            <a:ext cx="7010400" cy="830997"/>
          </a:xfrm>
          <a:prstGeom prst="rect">
            <a:avLst/>
          </a:prstGeom>
        </p:spPr>
        <p:txBody>
          <a:bodyPr wrap="square">
            <a:spAutoFit/>
          </a:bodyPr>
          <a:lstStyle/>
          <a:p>
            <a:pPr marL="285750" indent="-285750">
              <a:buFont typeface="Arial" panose="020B0604020202020204" pitchFamily="34" charset="0"/>
              <a:buChar char="•"/>
            </a:pPr>
            <a:r>
              <a:rPr lang="en-US" sz="2400" dirty="0" smtClean="0"/>
              <a:t>To attend </a:t>
            </a:r>
            <a:r>
              <a:rPr lang="en-US" sz="2400" dirty="0"/>
              <a:t>a place of worship of your choice, if you choose to do so.</a:t>
            </a:r>
          </a:p>
        </p:txBody>
      </p:sp>
      <p:sp>
        <p:nvSpPr>
          <p:cNvPr id="5" name="Rectangle 4"/>
          <p:cNvSpPr/>
          <p:nvPr/>
        </p:nvSpPr>
        <p:spPr>
          <a:xfrm>
            <a:off x="3504949" y="3427144"/>
            <a:ext cx="5486902" cy="1200329"/>
          </a:xfrm>
          <a:prstGeom prst="rect">
            <a:avLst/>
          </a:prstGeom>
        </p:spPr>
        <p:txBody>
          <a:bodyPr wrap="square">
            <a:spAutoFit/>
          </a:bodyPr>
          <a:lstStyle/>
          <a:p>
            <a:pPr marL="285750" indent="-285750">
              <a:buFont typeface="Arial" panose="020B0604020202020204" pitchFamily="34" charset="0"/>
              <a:buChar char="•"/>
            </a:pPr>
            <a:r>
              <a:rPr lang="en-US" sz="2400" dirty="0" smtClean="0"/>
              <a:t>To be </a:t>
            </a:r>
            <a:r>
              <a:rPr lang="en-US" sz="2400" dirty="0"/>
              <a:t>a part of the </a:t>
            </a:r>
            <a:r>
              <a:rPr lang="en-US" sz="2400" dirty="0" smtClean="0"/>
              <a:t>community and </a:t>
            </a:r>
            <a:r>
              <a:rPr lang="en-US" sz="2400" dirty="0"/>
              <a:t>participate in activities with </a:t>
            </a:r>
            <a:r>
              <a:rPr lang="en-US" sz="2400" dirty="0" smtClean="0"/>
              <a:t>people </a:t>
            </a:r>
            <a:r>
              <a:rPr lang="en-US" sz="2400" dirty="0"/>
              <a:t>you choose.</a:t>
            </a:r>
          </a:p>
        </p:txBody>
      </p:sp>
      <p:pic>
        <p:nvPicPr>
          <p:cNvPr id="6" name="Picture 5" descr="Just the roommates 1 | Dave Gingrich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084811"/>
            <a:ext cx="2891444" cy="2066931"/>
          </a:xfrm>
          <a:prstGeom prst="rect">
            <a:avLst/>
          </a:prstGeom>
        </p:spPr>
      </p:pic>
      <p:pic>
        <p:nvPicPr>
          <p:cNvPr id="8" name="Picture 7" descr="File:U.S. Sailors assigned to the Fleet Activities Sasebo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816836"/>
            <a:ext cx="3200400" cy="2125805"/>
          </a:xfrm>
          <a:prstGeom prst="rect">
            <a:avLst/>
          </a:prstGeom>
        </p:spPr>
      </p:pic>
      <p:pic>
        <p:nvPicPr>
          <p:cNvPr id="9" name="Picture 8" descr="Family: Blood and Spirit – Believer's Brai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5168473"/>
            <a:ext cx="1572699" cy="1162050"/>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7200" y="6025723"/>
            <a:ext cx="609600" cy="609600"/>
          </a:xfrm>
          <a:prstGeom prst="rect">
            <a:avLst/>
          </a:prstGeom>
        </p:spPr>
      </p:pic>
    </p:spTree>
    <p:extLst>
      <p:ext uri="{BB962C8B-B14F-4D97-AF65-F5344CB8AC3E}">
        <p14:creationId xmlns:p14="http://schemas.microsoft.com/office/powerpoint/2010/main" val="224715559"/>
      </p:ext>
    </p:extLst>
  </p:cSld>
  <p:clrMapOvr>
    <a:masterClrMapping/>
  </p:clrMapOvr>
  <mc:AlternateContent xmlns:mc="http://schemas.openxmlformats.org/markup-compatibility/2006" xmlns:p14="http://schemas.microsoft.com/office/powerpoint/2010/main">
    <mc:Choice Requires="p14">
      <p:transition spd="slow" p14:dur="2000" advTm="13574"/>
    </mc:Choice>
    <mc:Fallback xmlns="">
      <p:transition spd="slow" advTm="13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1" objId="7"/>
        <p14:stopEvt time="13354" objId="7"/>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725" y="1380412"/>
            <a:ext cx="8534400" cy="830997"/>
          </a:xfrm>
          <a:prstGeom prst="rect">
            <a:avLst/>
          </a:prstGeom>
        </p:spPr>
        <p:txBody>
          <a:bodyPr wrap="square">
            <a:spAutoFit/>
          </a:bodyPr>
          <a:lstStyle/>
          <a:p>
            <a:r>
              <a:rPr lang="en-US" sz="2400" dirty="0" smtClean="0"/>
              <a:t>To go </a:t>
            </a:r>
            <a:r>
              <a:rPr lang="en-US" sz="2400" dirty="0"/>
              <a:t>to the doctor or hospital </a:t>
            </a:r>
            <a:endParaRPr lang="en-US" sz="2400" dirty="0" smtClean="0"/>
          </a:p>
          <a:p>
            <a:r>
              <a:rPr lang="en-US" sz="2400" dirty="0" smtClean="0"/>
              <a:t>when </a:t>
            </a:r>
            <a:r>
              <a:rPr lang="en-US" sz="2400" dirty="0"/>
              <a:t>you need to</a:t>
            </a:r>
            <a:r>
              <a:rPr lang="en-US" sz="2400" dirty="0" smtClean="0"/>
              <a:t>.</a:t>
            </a:r>
            <a:endParaRPr lang="en-US" sz="2400" dirty="0"/>
          </a:p>
        </p:txBody>
      </p:sp>
      <p:sp>
        <p:nvSpPr>
          <p:cNvPr id="3" name="Title 1"/>
          <p:cNvSpPr txBox="1">
            <a:spLocks/>
          </p:cNvSpPr>
          <p:nvPr/>
        </p:nvSpPr>
        <p:spPr>
          <a:xfrm>
            <a:off x="457200" y="277813"/>
            <a:ext cx="8229600" cy="1139825"/>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r>
              <a:rPr lang="en-US" kern="0" smtClean="0"/>
              <a:t>You Have The Right</a:t>
            </a:r>
            <a:endParaRPr lang="en-US" kern="0" dirty="0"/>
          </a:p>
        </p:txBody>
      </p:sp>
      <p:sp>
        <p:nvSpPr>
          <p:cNvPr id="4" name="Rectangle 3"/>
          <p:cNvSpPr/>
          <p:nvPr/>
        </p:nvSpPr>
        <p:spPr>
          <a:xfrm>
            <a:off x="192500" y="5249496"/>
            <a:ext cx="6396643" cy="1200329"/>
          </a:xfrm>
          <a:prstGeom prst="rect">
            <a:avLst/>
          </a:prstGeom>
        </p:spPr>
        <p:txBody>
          <a:bodyPr wrap="square">
            <a:spAutoFit/>
          </a:bodyPr>
          <a:lstStyle/>
          <a:p>
            <a:r>
              <a:rPr lang="en-US" sz="2400" dirty="0" smtClean="0"/>
              <a:t>To receive </a:t>
            </a:r>
            <a:r>
              <a:rPr lang="en-US" sz="2400" dirty="0"/>
              <a:t>rules, policies and information about you in a way you can understand. </a:t>
            </a:r>
          </a:p>
        </p:txBody>
      </p:sp>
      <p:sp>
        <p:nvSpPr>
          <p:cNvPr id="5" name="Rectangle 4"/>
          <p:cNvSpPr/>
          <p:nvPr/>
        </p:nvSpPr>
        <p:spPr>
          <a:xfrm>
            <a:off x="3733800" y="2821230"/>
            <a:ext cx="5105400" cy="1938992"/>
          </a:xfrm>
          <a:prstGeom prst="rect">
            <a:avLst/>
          </a:prstGeom>
        </p:spPr>
        <p:txBody>
          <a:bodyPr wrap="square">
            <a:spAutoFit/>
          </a:bodyPr>
          <a:lstStyle/>
          <a:p>
            <a:r>
              <a:rPr lang="en-US" sz="2400" dirty="0" smtClean="0"/>
              <a:t>To lead/participate </a:t>
            </a:r>
            <a:r>
              <a:rPr lang="en-US" sz="2400" dirty="0"/>
              <a:t>in your plan meeting and invite those who are important to you &amp; have your plan clearly explained to you.</a:t>
            </a:r>
          </a:p>
        </p:txBody>
      </p:sp>
      <p:pic>
        <p:nvPicPr>
          <p:cNvPr id="7" name="Picture 6" descr="Simple Tips to Build your Network - Whizsk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90377"/>
            <a:ext cx="3809999" cy="2414587"/>
          </a:xfrm>
          <a:prstGeom prst="rect">
            <a:avLst/>
          </a:prstGeom>
        </p:spPr>
      </p:pic>
      <p:pic>
        <p:nvPicPr>
          <p:cNvPr id="9" name="Picture 8" descr="How to Create an Audiobook PDF Companion Document for ACX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6538" y="4710378"/>
            <a:ext cx="2100262" cy="2100262"/>
          </a:xfrm>
          <a:prstGeom prst="rect">
            <a:avLst/>
          </a:prstGeom>
        </p:spPr>
      </p:pic>
      <p:pic>
        <p:nvPicPr>
          <p:cNvPr id="10" name="Picture 9" descr="File:Doctor takes blood pressure.jp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1638" y="1170312"/>
            <a:ext cx="2209800" cy="14732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12629" y="6201040"/>
            <a:ext cx="609600" cy="609600"/>
          </a:xfrm>
          <a:prstGeom prst="rect">
            <a:avLst/>
          </a:prstGeom>
        </p:spPr>
      </p:pic>
    </p:spTree>
    <p:extLst>
      <p:ext uri="{BB962C8B-B14F-4D97-AF65-F5344CB8AC3E}">
        <p14:creationId xmlns:p14="http://schemas.microsoft.com/office/powerpoint/2010/main" val="3158267910"/>
      </p:ext>
    </p:extLst>
  </p:cSld>
  <p:clrMapOvr>
    <a:masterClrMapping/>
  </p:clrMapOvr>
  <mc:AlternateContent xmlns:mc="http://schemas.openxmlformats.org/markup-compatibility/2006" xmlns:p14="http://schemas.microsoft.com/office/powerpoint/2010/main">
    <mc:Choice Requires="p14">
      <p:transition spd="slow" p14:dur="2000" advTm="17934"/>
    </mc:Choice>
    <mc:Fallback xmlns="">
      <p:transition spd="slow" advTm="17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2" objId="6"/>
        <p14:stopEvt time="17934" objId="6"/>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609600" y="381000"/>
            <a:ext cx="8001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4000" b="1" dirty="0">
                <a:solidFill>
                  <a:srgbClr val="003366"/>
                </a:solidFill>
              </a:rPr>
              <a:t>Community </a:t>
            </a:r>
            <a:r>
              <a:rPr lang="en-US" altLang="en-US" sz="4000" b="1" dirty="0" smtClean="0">
                <a:solidFill>
                  <a:srgbClr val="003366"/>
                </a:solidFill>
              </a:rPr>
              <a:t>Services</a:t>
            </a:r>
            <a:endParaRPr lang="en-US" altLang="en-US" sz="4000" b="1" dirty="0">
              <a:solidFill>
                <a:srgbClr val="003366"/>
              </a:solidFill>
            </a:endParaRPr>
          </a:p>
        </p:txBody>
      </p:sp>
      <p:sp>
        <p:nvSpPr>
          <p:cNvPr id="3075" name="Text Box 5"/>
          <p:cNvSpPr txBox="1">
            <a:spLocks noChangeArrowheads="1"/>
          </p:cNvSpPr>
          <p:nvPr/>
        </p:nvSpPr>
        <p:spPr bwMode="auto">
          <a:xfrm>
            <a:off x="228600" y="2667000"/>
            <a:ext cx="8686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t>We help people with developmental disabilities do as much for themselves as they can.</a:t>
            </a:r>
          </a:p>
          <a:p>
            <a:pPr algn="ctr" eaLnBrk="1" hangingPunct="1">
              <a:spcBef>
                <a:spcPct val="0"/>
              </a:spcBef>
              <a:buFontTx/>
              <a:buNone/>
            </a:pPr>
            <a:endParaRPr lang="en-US" altLang="en-US" sz="2800" b="1" dirty="0"/>
          </a:p>
          <a:p>
            <a:pPr algn="ctr" eaLnBrk="1" hangingPunct="1">
              <a:spcBef>
                <a:spcPct val="0"/>
              </a:spcBef>
              <a:buFontTx/>
              <a:buNone/>
            </a:pPr>
            <a:r>
              <a:rPr lang="en-US" altLang="en-US" sz="2800" b="1" dirty="0" smtClean="0"/>
              <a:t>Community Services Mission: </a:t>
            </a:r>
            <a:r>
              <a:rPr lang="en-US" altLang="en-US" sz="2800" dirty="0" smtClean="0"/>
              <a:t>To provide community inclusion services while ensuring maximum use of natural supports and client choice.</a:t>
            </a:r>
            <a:endParaRPr lang="en-US" altLang="en-US" sz="2800" dirty="0"/>
          </a:p>
        </p:txBody>
      </p:sp>
      <p:pic>
        <p:nvPicPr>
          <p:cNvPr id="3076" name="Picture 11" descr="MCBL01022_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00" y="1447800"/>
            <a:ext cx="650716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78091" y="5867400"/>
            <a:ext cx="609600" cy="609600"/>
          </a:xfrm>
          <a:prstGeom prst="rect">
            <a:avLst/>
          </a:prstGeom>
        </p:spPr>
      </p:pic>
    </p:spTree>
  </p:cSld>
  <p:clrMapOvr>
    <a:masterClrMapping/>
  </p:clrMapOvr>
  <p:transition advTm="167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 objId="2"/>
        <p14:stopEvt time="16326"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u="sng" smtClean="0"/>
              <a:t>You have the Right to</a:t>
            </a:r>
            <a:r>
              <a:rPr lang="en-US" smtClean="0"/>
              <a:t> </a:t>
            </a:r>
          </a:p>
        </p:txBody>
      </p:sp>
      <p:sp>
        <p:nvSpPr>
          <p:cNvPr id="26627" name="Rectangle 3"/>
          <p:cNvSpPr>
            <a:spLocks noGrp="1" noChangeArrowheads="1"/>
          </p:cNvSpPr>
          <p:nvPr>
            <p:ph type="body" idx="1"/>
          </p:nvPr>
        </p:nvSpPr>
        <p:spPr/>
        <p:txBody>
          <a:bodyPr/>
          <a:lstStyle/>
          <a:p>
            <a:pPr algn="ctr" eaLnBrk="1" hangingPunct="1">
              <a:buFont typeface="Wingdings" pitchFamily="2" charset="2"/>
              <a:buNone/>
              <a:defRPr/>
            </a:pPr>
            <a:r>
              <a:rPr lang="en-US" dirty="0" smtClean="0"/>
              <a:t>Have choices of who supports you and to </a:t>
            </a:r>
          </a:p>
          <a:p>
            <a:pPr algn="ctr" eaLnBrk="1" hangingPunct="1">
              <a:buFont typeface="Wingdings" pitchFamily="2" charset="2"/>
              <a:buNone/>
              <a:defRPr/>
            </a:pPr>
            <a:r>
              <a:rPr lang="en-US" dirty="0" smtClean="0"/>
              <a:t>Say “Yes” or “No” to Services </a:t>
            </a:r>
          </a:p>
        </p:txBody>
      </p:sp>
      <p:pic>
        <p:nvPicPr>
          <p:cNvPr id="14340" name="Picture 4" descr="MCBS01886_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4060031"/>
            <a:ext cx="2416175"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MCBS01884_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4030200"/>
            <a:ext cx="231775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1825" y="6054263"/>
            <a:ext cx="609600" cy="609600"/>
          </a:xfrm>
          <a:prstGeom prst="rect">
            <a:avLst/>
          </a:prstGeom>
        </p:spPr>
      </p:pic>
    </p:spTree>
    <p:extLst>
      <p:ext uri="{BB962C8B-B14F-4D97-AF65-F5344CB8AC3E}">
        <p14:creationId xmlns:p14="http://schemas.microsoft.com/office/powerpoint/2010/main" val="3402327454"/>
      </p:ext>
    </p:extLst>
  </p:cSld>
  <p:clrMapOvr>
    <a:masterClrMapping/>
  </p:clrMapOvr>
  <p:transition advTm="71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6850"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Have The Right</a:t>
            </a:r>
            <a:endParaRPr lang="en-US" dirty="0"/>
          </a:p>
        </p:txBody>
      </p:sp>
      <p:sp>
        <p:nvSpPr>
          <p:cNvPr id="3" name="Content Placeholder 2"/>
          <p:cNvSpPr>
            <a:spLocks noGrp="1"/>
          </p:cNvSpPr>
          <p:nvPr>
            <p:ph idx="1"/>
          </p:nvPr>
        </p:nvSpPr>
        <p:spPr>
          <a:xfrm>
            <a:off x="850009" y="1312340"/>
            <a:ext cx="6574946" cy="1447800"/>
          </a:xfrm>
        </p:spPr>
        <p:txBody>
          <a:bodyPr/>
          <a:lstStyle/>
          <a:p>
            <a:pPr marL="0" indent="0">
              <a:buNone/>
            </a:pPr>
            <a:r>
              <a:rPr lang="en-US" sz="2400" dirty="0" smtClean="0">
                <a:effectLst/>
              </a:rPr>
              <a:t>To say NO to being part of any study, experiment or medical treatment. </a:t>
            </a:r>
          </a:p>
          <a:p>
            <a:pPr marL="0" indent="0">
              <a:buNone/>
            </a:pPr>
            <a:endParaRPr lang="en-US" sz="2800" dirty="0" smtClean="0"/>
          </a:p>
          <a:p>
            <a:pPr marL="0" indent="0">
              <a:buNone/>
            </a:pPr>
            <a:endParaRPr lang="en-US" sz="2800" b="1" dirty="0" smtClean="0"/>
          </a:p>
        </p:txBody>
      </p:sp>
      <p:sp>
        <p:nvSpPr>
          <p:cNvPr id="4" name="Rectangle 3"/>
          <p:cNvSpPr/>
          <p:nvPr/>
        </p:nvSpPr>
        <p:spPr>
          <a:xfrm>
            <a:off x="533400" y="5257800"/>
            <a:ext cx="5562600" cy="1200329"/>
          </a:xfrm>
          <a:prstGeom prst="rect">
            <a:avLst/>
          </a:prstGeom>
        </p:spPr>
        <p:txBody>
          <a:bodyPr wrap="square">
            <a:spAutoFit/>
          </a:bodyPr>
          <a:lstStyle/>
          <a:p>
            <a:r>
              <a:rPr lang="en-US" sz="2400" dirty="0"/>
              <a:t>To have a person </a:t>
            </a:r>
            <a:r>
              <a:rPr lang="en-US" sz="2400" dirty="0" smtClean="0"/>
              <a:t>who does not work for our agency decide </a:t>
            </a:r>
            <a:r>
              <a:rPr lang="en-US" sz="2400" dirty="0"/>
              <a:t>if we are complying with your rights. </a:t>
            </a:r>
          </a:p>
        </p:txBody>
      </p:sp>
      <p:sp>
        <p:nvSpPr>
          <p:cNvPr id="6" name="Rectangle 5"/>
          <p:cNvSpPr/>
          <p:nvPr/>
        </p:nvSpPr>
        <p:spPr>
          <a:xfrm>
            <a:off x="3340100" y="3174745"/>
            <a:ext cx="5313449" cy="1200329"/>
          </a:xfrm>
          <a:prstGeom prst="rect">
            <a:avLst/>
          </a:prstGeom>
        </p:spPr>
        <p:txBody>
          <a:bodyPr wrap="square">
            <a:spAutoFit/>
          </a:bodyPr>
          <a:lstStyle/>
          <a:p>
            <a:r>
              <a:rPr lang="en-US" sz="2400" dirty="0"/>
              <a:t>To choose someone to help you make decisions or act on your behalf. </a:t>
            </a:r>
          </a:p>
        </p:txBody>
      </p:sp>
      <p:pic>
        <p:nvPicPr>
          <p:cNvPr id="7" name="Picture 6" descr="Dr. Miguel Colom web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197" y="1219200"/>
            <a:ext cx="1628775" cy="1634080"/>
          </a:xfrm>
          <a:prstGeom prst="rect">
            <a:avLst/>
          </a:prstGeom>
        </p:spPr>
      </p:pic>
      <p:sp>
        <p:nvSpPr>
          <p:cNvPr id="8" name="Oval 7"/>
          <p:cNvSpPr/>
          <p:nvPr/>
        </p:nvSpPr>
        <p:spPr>
          <a:xfrm>
            <a:off x="6858000" y="1080923"/>
            <a:ext cx="1795549" cy="18908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8" idx="1"/>
          </p:cNvCxnSpPr>
          <p:nvPr/>
        </p:nvCxnSpPr>
        <p:spPr>
          <a:xfrm>
            <a:off x="7120952" y="1357836"/>
            <a:ext cx="1337248" cy="12250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descr="75+ Free Stock Images 3D Human Character Best Collection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2853280"/>
            <a:ext cx="2120900" cy="2120900"/>
          </a:xfrm>
          <a:prstGeom prst="rect">
            <a:avLst/>
          </a:prstGeom>
        </p:spPr>
      </p:pic>
      <p:pic>
        <p:nvPicPr>
          <p:cNvPr id="12" name="Picture 11" descr="Responsive im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3324" y="4872580"/>
            <a:ext cx="2544876" cy="1696584"/>
          </a:xfrm>
          <a:prstGeom prst="rect">
            <a:avLst/>
          </a:prstGeom>
        </p:spPr>
      </p:pic>
      <p:sp>
        <p:nvSpPr>
          <p:cNvPr id="13" name="TextBox 12"/>
          <p:cNvSpPr txBox="1"/>
          <p:nvPr/>
        </p:nvSpPr>
        <p:spPr>
          <a:xfrm rot="21293171">
            <a:off x="6642827" y="5873774"/>
            <a:ext cx="1524000" cy="338554"/>
          </a:xfrm>
          <a:prstGeom prst="rect">
            <a:avLst/>
          </a:prstGeom>
          <a:noFill/>
        </p:spPr>
        <p:txBody>
          <a:bodyPr wrap="square" rtlCol="0">
            <a:spAutoFit/>
          </a:bodyPr>
          <a:lstStyle/>
          <a:p>
            <a:r>
              <a:rPr lang="en-US" sz="1600" dirty="0" smtClean="0">
                <a:solidFill>
                  <a:schemeClr val="bg1">
                    <a:lumMod val="10000"/>
                  </a:schemeClr>
                </a:solidFill>
              </a:rPr>
              <a:t>Your Rights</a:t>
            </a:r>
            <a:endParaRPr lang="en-US" sz="1600" dirty="0">
              <a:solidFill>
                <a:schemeClr val="bg1">
                  <a:lumMod val="10000"/>
                </a:schemeClr>
              </a:solidFill>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8854" y="6153329"/>
            <a:ext cx="609600" cy="609600"/>
          </a:xfrm>
          <a:prstGeom prst="rect">
            <a:avLst/>
          </a:prstGeom>
        </p:spPr>
      </p:pic>
    </p:spTree>
    <p:extLst>
      <p:ext uri="{BB962C8B-B14F-4D97-AF65-F5344CB8AC3E}">
        <p14:creationId xmlns:p14="http://schemas.microsoft.com/office/powerpoint/2010/main" val="1999724052"/>
      </p:ext>
    </p:extLst>
  </p:cSld>
  <p:clrMapOvr>
    <a:masterClrMapping/>
  </p:clrMapOvr>
  <mc:AlternateContent xmlns:mc="http://schemas.openxmlformats.org/markup-compatibility/2006" xmlns:p14="http://schemas.microsoft.com/office/powerpoint/2010/main">
    <mc:Choice Requires="p14">
      <p:transition spd="slow" p14:dur="2000" advTm="17375"/>
    </mc:Choice>
    <mc:Fallback xmlns="">
      <p:transition spd="slow" advTm="17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1" objId="9"/>
        <p14:stopEvt time="17375" objId="9"/>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have the Right:</a:t>
            </a:r>
            <a:endParaRPr lang="en-US" dirty="0"/>
          </a:p>
        </p:txBody>
      </p:sp>
      <p:sp>
        <p:nvSpPr>
          <p:cNvPr id="3" name="Content Placeholder 2"/>
          <p:cNvSpPr>
            <a:spLocks noGrp="1"/>
          </p:cNvSpPr>
          <p:nvPr>
            <p:ph idx="1"/>
          </p:nvPr>
        </p:nvSpPr>
        <p:spPr>
          <a:xfrm>
            <a:off x="2819400" y="1631845"/>
            <a:ext cx="6096000" cy="1828800"/>
          </a:xfrm>
        </p:spPr>
        <p:txBody>
          <a:bodyPr/>
          <a:lstStyle/>
          <a:p>
            <a:pPr marL="0" indent="0">
              <a:buNone/>
            </a:pPr>
            <a:r>
              <a:rPr lang="en-US" sz="2400" dirty="0" smtClean="0">
                <a:effectLst/>
              </a:rPr>
              <a:t>To be free from people hitting you, hurting you, yelling at you, saying hurtful things or restricting your movement.</a:t>
            </a:r>
          </a:p>
          <a:p>
            <a:pPr marL="0" indent="0">
              <a:buNone/>
            </a:pPr>
            <a:endParaRPr lang="en-US" dirty="0" smtClean="0"/>
          </a:p>
        </p:txBody>
      </p:sp>
      <p:sp>
        <p:nvSpPr>
          <p:cNvPr id="4" name="Rectangle 3"/>
          <p:cNvSpPr/>
          <p:nvPr/>
        </p:nvSpPr>
        <p:spPr>
          <a:xfrm>
            <a:off x="279955" y="4495800"/>
            <a:ext cx="6629400" cy="1200329"/>
          </a:xfrm>
          <a:prstGeom prst="rect">
            <a:avLst/>
          </a:prstGeom>
        </p:spPr>
        <p:txBody>
          <a:bodyPr wrap="square">
            <a:spAutoFit/>
          </a:bodyPr>
          <a:lstStyle/>
          <a:p>
            <a:r>
              <a:rPr lang="en-US" sz="2400" dirty="0"/>
              <a:t>To be treated with respect at all times and </a:t>
            </a:r>
            <a:r>
              <a:rPr lang="en-US" sz="2400" dirty="0" smtClean="0"/>
              <a:t>to be treated </a:t>
            </a:r>
            <a:r>
              <a:rPr lang="en-US" sz="2400" dirty="0"/>
              <a:t>like everyone else under </a:t>
            </a:r>
            <a:r>
              <a:rPr lang="en-US" sz="2400" dirty="0" smtClean="0"/>
              <a:t>the </a:t>
            </a:r>
            <a:r>
              <a:rPr lang="en-US" sz="2400" dirty="0"/>
              <a:t>law.</a:t>
            </a:r>
          </a:p>
        </p:txBody>
      </p:sp>
      <p:pic>
        <p:nvPicPr>
          <p:cNvPr id="5" name="Picture 4" descr="The Devine Write: December 20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050" y="1442576"/>
            <a:ext cx="2392586" cy="1714998"/>
          </a:xfrm>
          <a:prstGeom prst="rect">
            <a:avLst/>
          </a:prstGeom>
        </p:spPr>
      </p:pic>
      <p:sp>
        <p:nvSpPr>
          <p:cNvPr id="6" name="Oval 5"/>
          <p:cNvSpPr/>
          <p:nvPr/>
        </p:nvSpPr>
        <p:spPr>
          <a:xfrm>
            <a:off x="309050" y="1219200"/>
            <a:ext cx="2434150" cy="243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6" idx="1"/>
            <a:endCxn id="6" idx="5"/>
          </p:cNvCxnSpPr>
          <p:nvPr/>
        </p:nvCxnSpPr>
        <p:spPr>
          <a:xfrm>
            <a:off x="665523" y="1576295"/>
            <a:ext cx="1721204" cy="1724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Skalduggery » 2010 » July »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0017" y="4930834"/>
            <a:ext cx="2867056" cy="1904999"/>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9640" y="6226233"/>
            <a:ext cx="609600" cy="609600"/>
          </a:xfrm>
          <a:prstGeom prst="rect">
            <a:avLst/>
          </a:prstGeom>
        </p:spPr>
      </p:pic>
    </p:spTree>
    <p:extLst>
      <p:ext uri="{BB962C8B-B14F-4D97-AF65-F5344CB8AC3E}">
        <p14:creationId xmlns:p14="http://schemas.microsoft.com/office/powerpoint/2010/main" val="2545076256"/>
      </p:ext>
    </p:extLst>
  </p:cSld>
  <p:clrMapOvr>
    <a:masterClrMapping/>
  </p:clrMapOvr>
  <mc:AlternateContent xmlns:mc="http://schemas.openxmlformats.org/markup-compatibility/2006" xmlns:p14="http://schemas.microsoft.com/office/powerpoint/2010/main">
    <mc:Choice Requires="p14">
      <p:transition spd="slow" p14:dur="2000" advTm="15141"/>
    </mc:Choice>
    <mc:Fallback xmlns="">
      <p:transition spd="slow" advTm="15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1" objId="7"/>
        <p14:stopEvt time="15073" objId="7"/>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Formal vs Informal Complaint</a:t>
            </a:r>
            <a:endParaRPr lang="en-US" kern="0" dirty="0"/>
          </a:p>
        </p:txBody>
      </p:sp>
      <p:sp>
        <p:nvSpPr>
          <p:cNvPr id="3" name="Rectangle 2"/>
          <p:cNvSpPr/>
          <p:nvPr/>
        </p:nvSpPr>
        <p:spPr>
          <a:xfrm>
            <a:off x="484909" y="1119501"/>
            <a:ext cx="8305800" cy="5724644"/>
          </a:xfrm>
          <a:prstGeom prst="rect">
            <a:avLst/>
          </a:prstGeom>
        </p:spPr>
        <p:txBody>
          <a:bodyPr wrap="square">
            <a:spAutoFit/>
          </a:bodyPr>
          <a:lstStyle/>
          <a:p>
            <a:r>
              <a:rPr lang="en-US" sz="2000" b="1" dirty="0"/>
              <a:t>What's the difference between a formal and an informal </a:t>
            </a:r>
            <a:endParaRPr lang="en-US" sz="2000" b="1" dirty="0" smtClean="0"/>
          </a:p>
          <a:p>
            <a:r>
              <a:rPr lang="en-US" sz="2000" b="1" dirty="0" smtClean="0"/>
              <a:t>complaint</a:t>
            </a:r>
            <a:r>
              <a:rPr lang="en-US" sz="2000" b="1" dirty="0"/>
              <a:t>?</a:t>
            </a:r>
          </a:p>
          <a:p>
            <a:endParaRPr lang="en-US" sz="2000" dirty="0" smtClean="0"/>
          </a:p>
          <a:p>
            <a:r>
              <a:rPr lang="en-US" sz="1900" dirty="0" smtClean="0"/>
              <a:t>An </a:t>
            </a:r>
            <a:r>
              <a:rPr lang="en-US" sz="1900" dirty="0"/>
              <a:t>informal </a:t>
            </a:r>
            <a:r>
              <a:rPr lang="en-US" sz="1900" dirty="0" smtClean="0"/>
              <a:t>complaint is different from a formal complaint/grievance in how it is processed; however, resolution is the goal for each. An informal complaint is generally resolved through discussion and </a:t>
            </a:r>
            <a:r>
              <a:rPr lang="en-US" sz="1900" dirty="0"/>
              <a:t>should always be attempted before moving into the formal </a:t>
            </a:r>
            <a:r>
              <a:rPr lang="en-US" sz="1900" dirty="0" smtClean="0"/>
              <a:t>complaint/grievance process</a:t>
            </a:r>
            <a:r>
              <a:rPr lang="en-US" sz="1900" dirty="0"/>
              <a:t>. </a:t>
            </a:r>
            <a:endParaRPr lang="en-US" sz="1900" dirty="0" smtClean="0"/>
          </a:p>
          <a:p>
            <a:endParaRPr lang="en-US" sz="1900" dirty="0" smtClean="0"/>
          </a:p>
          <a:p>
            <a:r>
              <a:rPr lang="en-US" sz="1900" dirty="0" smtClean="0"/>
              <a:t>You </a:t>
            </a:r>
            <a:r>
              <a:rPr lang="en-US" sz="1900" dirty="0"/>
              <a:t>can make an informal complaint to </a:t>
            </a:r>
            <a:r>
              <a:rPr lang="en-US" sz="1900" dirty="0" smtClean="0"/>
              <a:t>the Director of the department you receive services (your support staff can assist you if needed). If you do not feel like your issue is resolved after making an informal complaint, you can make a formal complaint.</a:t>
            </a:r>
          </a:p>
          <a:p>
            <a:endParaRPr lang="en-US" sz="1900" dirty="0"/>
          </a:p>
          <a:p>
            <a:r>
              <a:rPr lang="en-US" sz="1900" dirty="0"/>
              <a:t>The formal complaint process is started </a:t>
            </a:r>
            <a:r>
              <a:rPr lang="en-US" sz="1900" dirty="0" smtClean="0"/>
              <a:t>when you, your guardian or family, completes a Grievance Form. After </a:t>
            </a:r>
            <a:r>
              <a:rPr lang="en-US" sz="1900" dirty="0"/>
              <a:t>this form is processed, </a:t>
            </a:r>
            <a:r>
              <a:rPr lang="en-US" sz="1900" dirty="0" smtClean="0"/>
              <a:t>it</a:t>
            </a:r>
            <a:r>
              <a:rPr lang="en-US" sz="1900" dirty="0"/>
              <a:t> is then </a:t>
            </a:r>
            <a:r>
              <a:rPr lang="en-US" sz="1900" dirty="0" smtClean="0"/>
              <a:t>investigated in </a:t>
            </a:r>
            <a:r>
              <a:rPr lang="en-US" sz="1900" dirty="0"/>
              <a:t>accordance with </a:t>
            </a:r>
            <a:r>
              <a:rPr lang="en-US" sz="1900" dirty="0" smtClean="0"/>
              <a:t>our formal grievance procedure.</a:t>
            </a:r>
            <a:r>
              <a:rPr lang="en-US" sz="1900" dirty="0"/>
              <a:t> </a:t>
            </a:r>
            <a:endParaRPr lang="en-US" sz="1900" dirty="0" smtClean="0"/>
          </a:p>
          <a:p>
            <a:endParaRPr lang="en-US" sz="1900" dirty="0"/>
          </a:p>
          <a:p>
            <a:r>
              <a:rPr lang="en-US" sz="2000" dirty="0">
                <a:solidFill>
                  <a:srgbClr val="7030A0"/>
                </a:solidFill>
              </a:rPr>
              <a:t>You will </a:t>
            </a:r>
            <a:r>
              <a:rPr lang="en-US" sz="2000" b="1" dirty="0">
                <a:solidFill>
                  <a:srgbClr val="7030A0"/>
                </a:solidFill>
              </a:rPr>
              <a:t>not</a:t>
            </a:r>
            <a:r>
              <a:rPr lang="en-US" sz="2000" dirty="0">
                <a:solidFill>
                  <a:srgbClr val="7030A0"/>
                </a:solidFill>
              </a:rPr>
              <a:t> be denied services or supports for making a </a:t>
            </a:r>
            <a:r>
              <a:rPr lang="en-US" sz="2000" dirty="0" smtClean="0">
                <a:solidFill>
                  <a:srgbClr val="7030A0"/>
                </a:solidFill>
              </a:rPr>
              <a:t>complaint or grievance!</a:t>
            </a:r>
            <a:endParaRPr lang="en-US" sz="1900" dirty="0" smtClean="0"/>
          </a:p>
        </p:txBody>
      </p:sp>
      <p:pic>
        <p:nvPicPr>
          <p:cNvPr id="5" name="Picture 4" descr="btyooebtl.jpg [Spanish 3853 Wik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399" y="903288"/>
            <a:ext cx="1343891" cy="100791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3618" y="6096000"/>
            <a:ext cx="609600" cy="609600"/>
          </a:xfrm>
          <a:prstGeom prst="rect">
            <a:avLst/>
          </a:prstGeom>
        </p:spPr>
      </p:pic>
    </p:spTree>
    <p:extLst>
      <p:ext uri="{BB962C8B-B14F-4D97-AF65-F5344CB8AC3E}">
        <p14:creationId xmlns:p14="http://schemas.microsoft.com/office/powerpoint/2010/main" val="56458571"/>
      </p:ext>
    </p:extLst>
  </p:cSld>
  <p:clrMapOvr>
    <a:masterClrMapping/>
  </p:clrMapOvr>
  <mc:AlternateContent xmlns:mc="http://schemas.openxmlformats.org/markup-compatibility/2006" xmlns:p14="http://schemas.microsoft.com/office/powerpoint/2010/main">
    <mc:Choice Requires="p14">
      <p:transition spd="slow" p14:dur="2000" advTm="47967"/>
    </mc:Choice>
    <mc:Fallback xmlns="">
      <p:transition spd="slow" advTm="47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3" objId="4"/>
        <p14:stopEvt time="47869" objId="4"/>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95300" y="1739506"/>
            <a:ext cx="8229600" cy="3442094"/>
          </a:xfrm>
        </p:spPr>
        <p:txBody>
          <a:bodyPr/>
          <a:lstStyle/>
          <a:p>
            <a:pPr eaLnBrk="1" hangingPunct="1">
              <a:defRPr/>
            </a:pPr>
            <a:r>
              <a:rPr lang="en-US" sz="4000" dirty="0" smtClean="0">
                <a:solidFill>
                  <a:srgbClr val="660066"/>
                </a:solidFill>
              </a:rPr>
              <a:t>We will look into any reported issues or concerns you have with your services or supports and attempt to resolve them quickly</a:t>
            </a:r>
            <a:r>
              <a:rPr lang="en-US" sz="4000" dirty="0">
                <a:solidFill>
                  <a:srgbClr val="660066"/>
                </a:solidFill>
              </a:rPr>
              <a:t>. </a:t>
            </a:r>
            <a:endParaRPr lang="en-US" sz="4000" dirty="0" smtClean="0">
              <a:solidFill>
                <a:srgbClr val="7030A0"/>
              </a:solidFill>
            </a:endParaRPr>
          </a:p>
        </p:txBody>
      </p:sp>
      <p:pic>
        <p:nvPicPr>
          <p:cNvPr id="19460" name="Picture 4" descr="MCj023920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02118"/>
            <a:ext cx="1143000" cy="158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Cj023920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562600" y="152400"/>
            <a:ext cx="1143000" cy="158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Muthukamalam.com / Verse - கவிதை"/>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4959927"/>
            <a:ext cx="2543298" cy="178030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20100" y="5981679"/>
            <a:ext cx="609600" cy="609600"/>
          </a:xfrm>
          <a:prstGeom prst="rect">
            <a:avLst/>
          </a:prstGeom>
        </p:spPr>
      </p:pic>
    </p:spTree>
    <p:extLst>
      <p:ext uri="{BB962C8B-B14F-4D97-AF65-F5344CB8AC3E}">
        <p14:creationId xmlns:p14="http://schemas.microsoft.com/office/powerpoint/2010/main" val="1420394469"/>
      </p:ext>
    </p:extLst>
  </p:cSld>
  <p:clrMapOvr>
    <a:masterClrMapping/>
  </p:clrMapOvr>
  <p:transition advTm="75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topEvt time="7425"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92162"/>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pPr algn="l" eaLnBrk="1" hangingPunct="1">
              <a:defRPr/>
            </a:pPr>
            <a:r>
              <a:rPr lang="en-US" altLang="en-US" kern="0" dirty="0" smtClean="0"/>
              <a:t>         Abuse &amp; Neglect</a:t>
            </a:r>
          </a:p>
        </p:txBody>
      </p:sp>
      <p:sp>
        <p:nvSpPr>
          <p:cNvPr id="3" name="Rectangle 3"/>
          <p:cNvSpPr txBox="1">
            <a:spLocks noChangeArrowheads="1"/>
          </p:cNvSpPr>
          <p:nvPr/>
        </p:nvSpPr>
        <p:spPr>
          <a:xfrm>
            <a:off x="442823" y="1447800"/>
            <a:ext cx="8610600" cy="5516563"/>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a:lstStyle>
          <a:p>
            <a:pPr algn="ctr" eaLnBrk="1" hangingPunct="1">
              <a:lnSpc>
                <a:spcPct val="90000"/>
              </a:lnSpc>
              <a:buFontTx/>
              <a:buNone/>
              <a:defRPr/>
            </a:pPr>
            <a:r>
              <a:rPr lang="en-US" altLang="en-US" sz="2600" kern="0" dirty="0" smtClean="0"/>
              <a:t>You have the right to not be abused or neglected. </a:t>
            </a:r>
          </a:p>
          <a:p>
            <a:pPr algn="ctr" eaLnBrk="1" hangingPunct="1">
              <a:lnSpc>
                <a:spcPct val="90000"/>
              </a:lnSpc>
              <a:buFontTx/>
              <a:buNone/>
              <a:defRPr/>
            </a:pPr>
            <a:endParaRPr lang="en-US" altLang="en-US" sz="2600" kern="0" dirty="0" smtClean="0"/>
          </a:p>
          <a:p>
            <a:pPr marL="0" indent="0" eaLnBrk="1" hangingPunct="1">
              <a:lnSpc>
                <a:spcPct val="90000"/>
              </a:lnSpc>
              <a:buFont typeface="Wingdings" pitchFamily="2" charset="2"/>
              <a:buNone/>
              <a:defRPr/>
            </a:pPr>
            <a:r>
              <a:rPr lang="en-US" altLang="en-US" sz="2000" dirty="0" smtClean="0">
                <a:effectLst/>
              </a:rPr>
              <a:t>“Abuse” can be someone hurting you (either your body or your feelings, like someone calling you bad names). </a:t>
            </a:r>
          </a:p>
          <a:p>
            <a:pPr marL="0" indent="0" eaLnBrk="1" hangingPunct="1">
              <a:lnSpc>
                <a:spcPct val="90000"/>
              </a:lnSpc>
              <a:buFont typeface="Wingdings" pitchFamily="2" charset="2"/>
              <a:buNone/>
              <a:defRPr/>
            </a:pPr>
            <a:endParaRPr lang="en-US" altLang="en-US" sz="2000" dirty="0" smtClean="0">
              <a:effectLst/>
            </a:endParaRPr>
          </a:p>
          <a:p>
            <a:pPr marL="0" indent="0" eaLnBrk="1" hangingPunct="1">
              <a:lnSpc>
                <a:spcPct val="90000"/>
              </a:lnSpc>
              <a:buFont typeface="Wingdings" pitchFamily="2" charset="2"/>
              <a:buNone/>
              <a:defRPr/>
            </a:pPr>
            <a:r>
              <a:rPr lang="en-US" altLang="en-US" sz="2000" dirty="0" smtClean="0">
                <a:effectLst/>
              </a:rPr>
              <a:t>“Neglect” is not getting the things/attention you need to be healthy and safe.</a:t>
            </a:r>
          </a:p>
          <a:p>
            <a:pPr marL="0" indent="0" eaLnBrk="1" hangingPunct="1">
              <a:lnSpc>
                <a:spcPct val="90000"/>
              </a:lnSpc>
              <a:buFont typeface="Wingdings" pitchFamily="2" charset="2"/>
              <a:buNone/>
              <a:defRPr/>
            </a:pPr>
            <a:endParaRPr lang="en-US" altLang="en-US" sz="2000" dirty="0">
              <a:effectLst/>
            </a:endParaRPr>
          </a:p>
          <a:p>
            <a:pPr marL="0" indent="0" eaLnBrk="1" hangingPunct="1">
              <a:lnSpc>
                <a:spcPct val="90000"/>
              </a:lnSpc>
              <a:buFont typeface="Wingdings" pitchFamily="2" charset="2"/>
              <a:buNone/>
              <a:defRPr/>
            </a:pPr>
            <a:r>
              <a:rPr lang="en-US" altLang="en-US" sz="2000" dirty="0" smtClean="0">
                <a:effectLst/>
              </a:rPr>
              <a:t>If you feel you have been abused, tell the staff or someone else in charge. They will let the right people know. Your staff are required to report any abuse or </a:t>
            </a:r>
            <a:r>
              <a:rPr lang="en-US" altLang="en-US" sz="2000" smtClean="0">
                <a:effectLst/>
              </a:rPr>
              <a:t>neglect they </a:t>
            </a:r>
            <a:r>
              <a:rPr lang="en-US" altLang="en-US" sz="2000" dirty="0" smtClean="0">
                <a:effectLst/>
              </a:rPr>
              <a:t>see or that people report to them. </a:t>
            </a:r>
          </a:p>
          <a:p>
            <a:pPr marL="0" indent="0" eaLnBrk="1" hangingPunct="1">
              <a:lnSpc>
                <a:spcPct val="90000"/>
              </a:lnSpc>
              <a:buFont typeface="Wingdings" pitchFamily="2" charset="2"/>
              <a:buNone/>
              <a:defRPr/>
            </a:pPr>
            <a:endParaRPr lang="en-US" altLang="en-US" sz="2000" dirty="0">
              <a:effectLst/>
            </a:endParaRPr>
          </a:p>
          <a:p>
            <a:pPr marL="0" indent="0" eaLnBrk="1" hangingPunct="1">
              <a:lnSpc>
                <a:spcPct val="90000"/>
              </a:lnSpc>
              <a:buFont typeface="Wingdings" pitchFamily="2" charset="2"/>
              <a:buNone/>
              <a:defRPr/>
            </a:pPr>
            <a:r>
              <a:rPr lang="en-US" altLang="en-US" sz="2000" dirty="0" smtClean="0">
                <a:effectLst/>
              </a:rPr>
              <a:t>We do not tolerate abuse or neglect and will make sure the issue is investigated and resolved as quickly as possible. </a:t>
            </a:r>
          </a:p>
          <a:p>
            <a:pPr marL="0" indent="0" eaLnBrk="1" hangingPunct="1">
              <a:lnSpc>
                <a:spcPct val="90000"/>
              </a:lnSpc>
              <a:buFont typeface="Wingdings" pitchFamily="2" charset="2"/>
              <a:buNone/>
              <a:defRPr/>
            </a:pPr>
            <a:endParaRPr lang="en-US" altLang="en-US" sz="1800" dirty="0">
              <a:effectLst/>
            </a:endParaRPr>
          </a:p>
          <a:p>
            <a:pPr eaLnBrk="1" hangingPunct="1">
              <a:lnSpc>
                <a:spcPct val="90000"/>
              </a:lnSpc>
              <a:buFont typeface="Wingdings" pitchFamily="2" charset="2"/>
              <a:buNone/>
              <a:defRPr/>
            </a:pPr>
            <a:endParaRPr lang="en-US" altLang="en-US" sz="1800" dirty="0" smtClean="0"/>
          </a:p>
          <a:p>
            <a:pPr eaLnBrk="1" hangingPunct="1">
              <a:lnSpc>
                <a:spcPct val="90000"/>
              </a:lnSpc>
              <a:buFontTx/>
              <a:buNone/>
              <a:defRPr/>
            </a:pPr>
            <a:endParaRPr lang="en-US" altLang="en-US" sz="1800" kern="0" dirty="0" smtClean="0"/>
          </a:p>
        </p:txBody>
      </p:sp>
      <p:pic>
        <p:nvPicPr>
          <p:cNvPr id="21508" name="Picture 4" descr="MCj042579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228600"/>
            <a:ext cx="1295400" cy="10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943600"/>
            <a:ext cx="609600" cy="609600"/>
          </a:xfrm>
          <a:prstGeom prst="rect">
            <a:avLst/>
          </a:prstGeom>
        </p:spPr>
      </p:pic>
    </p:spTree>
    <p:extLst>
      <p:ext uri="{BB962C8B-B14F-4D97-AF65-F5344CB8AC3E}">
        <p14:creationId xmlns:p14="http://schemas.microsoft.com/office/powerpoint/2010/main" val="975708422"/>
      </p:ext>
    </p:extLst>
  </p:cSld>
  <p:clrMapOvr>
    <a:masterClrMapping/>
  </p:clrMapOvr>
  <mc:AlternateContent xmlns:mc="http://schemas.openxmlformats.org/markup-compatibility/2006" xmlns:p14="http://schemas.microsoft.com/office/powerpoint/2010/main">
    <mc:Choice Requires="p14">
      <p:transition spd="slow" p14:dur="2000" advTm="36470"/>
    </mc:Choice>
    <mc:Fallback xmlns="">
      <p:transition spd="slow" advTm="36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topEvt time="35934" objId="4"/>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067800" cy="14478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a:lstStyle>
          <a:p>
            <a:pPr eaLnBrk="1" hangingPunct="1">
              <a:defRPr/>
            </a:pPr>
            <a:r>
              <a:rPr lang="en-US" altLang="en-US" sz="2400" b="1" kern="0" dirty="0" smtClean="0">
                <a:solidFill>
                  <a:srgbClr val="663300"/>
                </a:solidFill>
              </a:rPr>
              <a:t>We will try to help resolve any concerns you have, but if you feel like your rights are not being respected or you wish to report abuse or neglect you can call:</a:t>
            </a:r>
          </a:p>
        </p:txBody>
      </p:sp>
      <p:sp>
        <p:nvSpPr>
          <p:cNvPr id="3" name="Rectangle 3"/>
          <p:cNvSpPr txBox="1">
            <a:spLocks noChangeArrowheads="1"/>
          </p:cNvSpPr>
          <p:nvPr/>
        </p:nvSpPr>
        <p:spPr>
          <a:xfrm>
            <a:off x="381000" y="1600200"/>
            <a:ext cx="8382000" cy="5257800"/>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a:lstStyle>
          <a:p>
            <a:pPr algn="ctr" eaLnBrk="1" hangingPunct="1">
              <a:buFontTx/>
              <a:buNone/>
              <a:defRPr/>
            </a:pPr>
            <a:r>
              <a:rPr lang="en-US" altLang="en-US" sz="2000" b="1" kern="0" dirty="0" smtClean="0">
                <a:solidFill>
                  <a:srgbClr val="663300"/>
                </a:solidFill>
              </a:rPr>
              <a:t>Department of Mental Health Office of Consumer Safety </a:t>
            </a:r>
            <a:r>
              <a:rPr lang="en-US" altLang="en-US" sz="2000" kern="0" dirty="0" smtClean="0">
                <a:solidFill>
                  <a:srgbClr val="663300"/>
                </a:solidFill>
              </a:rPr>
              <a:t>toll free at 1-800-364-9687 8a-5p Monday-Friday </a:t>
            </a:r>
          </a:p>
          <a:p>
            <a:pPr algn="ctr" eaLnBrk="1" hangingPunct="1">
              <a:buFontTx/>
              <a:buNone/>
              <a:defRPr/>
            </a:pPr>
            <a:r>
              <a:rPr lang="en-US" altLang="en-US" sz="2000" kern="0" dirty="0" smtClean="0">
                <a:solidFill>
                  <a:srgbClr val="663300"/>
                </a:solidFill>
              </a:rPr>
              <a:t>Or</a:t>
            </a:r>
          </a:p>
          <a:p>
            <a:pPr algn="ctr" eaLnBrk="1" hangingPunct="1">
              <a:buFontTx/>
              <a:buNone/>
              <a:defRPr/>
            </a:pPr>
            <a:r>
              <a:rPr lang="en-US" altLang="en-US" sz="2000" b="1" kern="0" dirty="0" smtClean="0">
                <a:solidFill>
                  <a:srgbClr val="663300"/>
                </a:solidFill>
              </a:rPr>
              <a:t>Missouri Department of Health and Senior Services </a:t>
            </a:r>
            <a:r>
              <a:rPr lang="en-US" altLang="en-US" sz="2000" kern="0" dirty="0" smtClean="0">
                <a:solidFill>
                  <a:srgbClr val="663300"/>
                </a:solidFill>
              </a:rPr>
              <a:t>toll free at 1-800-392-0210 24-hr</a:t>
            </a:r>
          </a:p>
          <a:p>
            <a:pPr algn="ctr" eaLnBrk="1" hangingPunct="1">
              <a:buFontTx/>
              <a:buNone/>
              <a:defRPr/>
            </a:pPr>
            <a:r>
              <a:rPr lang="en-US" altLang="en-US" sz="2000" kern="0" dirty="0" smtClean="0">
                <a:solidFill>
                  <a:srgbClr val="663300"/>
                </a:solidFill>
              </a:rPr>
              <a:t> Or </a:t>
            </a:r>
          </a:p>
          <a:p>
            <a:pPr algn="ctr" eaLnBrk="1" hangingPunct="1">
              <a:buFontTx/>
              <a:buNone/>
              <a:defRPr/>
            </a:pPr>
            <a:r>
              <a:rPr lang="en-US" altLang="en-US" sz="2000" b="1" kern="0" dirty="0" smtClean="0">
                <a:solidFill>
                  <a:srgbClr val="663300"/>
                </a:solidFill>
              </a:rPr>
              <a:t>Missouri Protection &amp; Advocacy </a:t>
            </a:r>
            <a:r>
              <a:rPr lang="en-US" altLang="en-US" sz="2000" kern="0" dirty="0" smtClean="0">
                <a:solidFill>
                  <a:srgbClr val="663300"/>
                </a:solidFill>
              </a:rPr>
              <a:t>(for advocacy &amp; legal services) toll free at 1-800-392-8667 or MO Relay (TDD) call 1-800-735-2966</a:t>
            </a:r>
          </a:p>
          <a:p>
            <a:pPr algn="ctr" eaLnBrk="1" hangingPunct="1">
              <a:buFontTx/>
              <a:buNone/>
              <a:defRPr/>
            </a:pPr>
            <a:endParaRPr lang="en-US" altLang="en-US" sz="2000" b="1" kern="0" dirty="0" smtClean="0">
              <a:solidFill>
                <a:srgbClr val="663300"/>
              </a:solidFill>
            </a:endParaRPr>
          </a:p>
          <a:p>
            <a:pPr algn="ctr" eaLnBrk="1" hangingPunct="1">
              <a:buFontTx/>
              <a:buNone/>
              <a:defRPr/>
            </a:pPr>
            <a:r>
              <a:rPr lang="en-US" altLang="en-US" sz="2400" b="1" kern="0" dirty="0" smtClean="0">
                <a:solidFill>
                  <a:srgbClr val="663300"/>
                </a:solidFill>
              </a:rPr>
              <a:t>You can call anonymously (which means you do not have to tell them who you are).</a:t>
            </a:r>
          </a:p>
        </p:txBody>
      </p:sp>
      <p:pic>
        <p:nvPicPr>
          <p:cNvPr id="20485" name="Picture 2" descr="C:\Users\ComOp1\AppData\Local\Microsoft\Windows\Temporary Internet Files\Content.IE5\1V3O8P55\Help-button[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5638800"/>
            <a:ext cx="1309688" cy="10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5882744"/>
            <a:ext cx="609600" cy="609600"/>
          </a:xfrm>
          <a:prstGeom prst="rect">
            <a:avLst/>
          </a:prstGeom>
        </p:spPr>
      </p:pic>
    </p:spTree>
    <p:extLst>
      <p:ext uri="{BB962C8B-B14F-4D97-AF65-F5344CB8AC3E}">
        <p14:creationId xmlns:p14="http://schemas.microsoft.com/office/powerpoint/2010/main" val="1658701570"/>
      </p:ext>
    </p:extLst>
  </p:cSld>
  <p:clrMapOvr>
    <a:masterClrMapping/>
  </p:clrMapOvr>
  <mc:AlternateContent xmlns:mc="http://schemas.openxmlformats.org/markup-compatibility/2006" xmlns:p14="http://schemas.microsoft.com/office/powerpoint/2010/main">
    <mc:Choice Requires="p14">
      <p:transition spd="slow" p14:dur="2000" advTm="54589"/>
    </mc:Choice>
    <mc:Fallback xmlns="">
      <p:transition spd="slow" advTm="54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2" objId="4"/>
        <p14:stopEvt time="54061" objId="4"/>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533400" y="762000"/>
            <a:ext cx="8229600" cy="1901825"/>
          </a:xfrm>
        </p:spPr>
        <p:txBody>
          <a:bodyPr/>
          <a:lstStyle/>
          <a:p>
            <a:pPr eaLnBrk="1" hangingPunct="1">
              <a:defRPr/>
            </a:pPr>
            <a:r>
              <a:rPr lang="en-US" sz="5400" dirty="0" smtClean="0"/>
              <a:t> </a:t>
            </a:r>
            <a:r>
              <a:rPr lang="en-US" sz="5400" dirty="0"/>
              <a:t>Information about you will be kept private</a:t>
            </a:r>
            <a:r>
              <a:rPr lang="en-US" dirty="0"/>
              <a:t/>
            </a:r>
            <a:br>
              <a:rPr lang="en-US" dirty="0"/>
            </a:br>
            <a:endParaRPr lang="en-US" u="sng" dirty="0" smtClean="0"/>
          </a:p>
        </p:txBody>
      </p:sp>
      <p:pic>
        <p:nvPicPr>
          <p:cNvPr id="15364" name="Picture 4" descr="MCj0437803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971800"/>
            <a:ext cx="27432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5943600"/>
            <a:ext cx="609600" cy="609600"/>
          </a:xfrm>
          <a:prstGeom prst="rect">
            <a:avLst/>
          </a:prstGeom>
        </p:spPr>
      </p:pic>
    </p:spTree>
    <p:extLst>
      <p:ext uri="{BB962C8B-B14F-4D97-AF65-F5344CB8AC3E}">
        <p14:creationId xmlns:p14="http://schemas.microsoft.com/office/powerpoint/2010/main" val="683098717"/>
      </p:ext>
    </p:extLst>
  </p:cSld>
  <p:clrMapOvr>
    <a:masterClrMapping/>
  </p:clrMapOvr>
  <p:transition advTm="40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 objId="2"/>
        <p14:stopEvt time="3961"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792162"/>
          </a:xfrm>
        </p:spPr>
        <p:txBody>
          <a:bodyPr/>
          <a:lstStyle/>
          <a:p>
            <a:pPr algn="l" eaLnBrk="1" hangingPunct="1"/>
            <a:r>
              <a:rPr lang="en-US" altLang="en-US" sz="4000" dirty="0" smtClean="0"/>
              <a:t>Your Rights under HIPAA</a:t>
            </a:r>
          </a:p>
        </p:txBody>
      </p:sp>
      <p:sp>
        <p:nvSpPr>
          <p:cNvPr id="25603" name="Rectangle 3"/>
          <p:cNvSpPr>
            <a:spLocks noGrp="1" noChangeArrowheads="1"/>
          </p:cNvSpPr>
          <p:nvPr>
            <p:ph type="body" idx="1"/>
          </p:nvPr>
        </p:nvSpPr>
        <p:spPr>
          <a:xfrm>
            <a:off x="228600" y="1143000"/>
            <a:ext cx="8915400" cy="5486400"/>
          </a:xfrm>
        </p:spPr>
        <p:txBody>
          <a:bodyPr/>
          <a:lstStyle/>
          <a:p>
            <a:pPr eaLnBrk="1" hangingPunct="1">
              <a:lnSpc>
                <a:spcPct val="90000"/>
              </a:lnSpc>
              <a:buFontTx/>
              <a:buNone/>
            </a:pPr>
            <a:r>
              <a:rPr lang="en-US" altLang="en-US" dirty="0" smtClean="0"/>
              <a:t> 	Some of your rights are….</a:t>
            </a:r>
          </a:p>
          <a:p>
            <a:pPr eaLnBrk="1" hangingPunct="1">
              <a:lnSpc>
                <a:spcPct val="90000"/>
              </a:lnSpc>
              <a:buFontTx/>
              <a:buNone/>
            </a:pPr>
            <a:r>
              <a:rPr lang="en-US" altLang="en-US" dirty="0" smtClean="0"/>
              <a:t>You can:</a:t>
            </a:r>
          </a:p>
          <a:p>
            <a:pPr eaLnBrk="1" hangingPunct="1">
              <a:lnSpc>
                <a:spcPct val="90000"/>
              </a:lnSpc>
            </a:pPr>
            <a:r>
              <a:rPr lang="en-US" altLang="en-US" sz="3000" b="1" dirty="0" smtClean="0"/>
              <a:t>see a copy of your records </a:t>
            </a:r>
          </a:p>
          <a:p>
            <a:pPr eaLnBrk="1" hangingPunct="1">
              <a:lnSpc>
                <a:spcPct val="90000"/>
              </a:lnSpc>
            </a:pPr>
            <a:r>
              <a:rPr lang="en-US" altLang="en-US" sz="3000" b="1" dirty="0" smtClean="0"/>
              <a:t>ask for changes to your information</a:t>
            </a:r>
          </a:p>
          <a:p>
            <a:pPr eaLnBrk="1" hangingPunct="1">
              <a:lnSpc>
                <a:spcPct val="90000"/>
              </a:lnSpc>
            </a:pPr>
            <a:r>
              <a:rPr lang="en-US" altLang="en-US" sz="3000" b="1" dirty="0" smtClean="0"/>
              <a:t>ask with whom we have shared your information</a:t>
            </a:r>
          </a:p>
          <a:p>
            <a:pPr eaLnBrk="1" hangingPunct="1">
              <a:lnSpc>
                <a:spcPct val="90000"/>
              </a:lnSpc>
            </a:pPr>
            <a:r>
              <a:rPr lang="en-US" altLang="en-US" sz="3000" b="1" dirty="0" smtClean="0"/>
              <a:t>talk to us at your home or in the office</a:t>
            </a:r>
          </a:p>
          <a:p>
            <a:pPr eaLnBrk="1" hangingPunct="1">
              <a:lnSpc>
                <a:spcPct val="90000"/>
              </a:lnSpc>
            </a:pPr>
            <a:r>
              <a:rPr lang="en-US" altLang="en-US" sz="3000" b="1" dirty="0" smtClean="0"/>
              <a:t>have full copy of the Notice of Privacy Practices</a:t>
            </a:r>
          </a:p>
          <a:p>
            <a:pPr eaLnBrk="1" hangingPunct="1">
              <a:lnSpc>
                <a:spcPct val="90000"/>
              </a:lnSpc>
            </a:pPr>
            <a:r>
              <a:rPr lang="en-US" altLang="en-US" sz="3000" b="1" dirty="0" smtClean="0"/>
              <a:t>make a complaint if you think any of your rights have not been met</a:t>
            </a:r>
          </a:p>
          <a:p>
            <a:pPr eaLnBrk="1" hangingPunct="1">
              <a:lnSpc>
                <a:spcPct val="90000"/>
              </a:lnSpc>
            </a:pPr>
            <a:endParaRPr lang="en-US" altLang="en-US" sz="2000" b="1" dirty="0" smtClean="0"/>
          </a:p>
          <a:p>
            <a:pPr eaLnBrk="1" hangingPunct="1">
              <a:lnSpc>
                <a:spcPct val="90000"/>
              </a:lnSpc>
              <a:buFontTx/>
              <a:buNone/>
            </a:pPr>
            <a:endParaRPr lang="en-US" altLang="en-US" sz="2000" dirty="0" smtClean="0"/>
          </a:p>
          <a:p>
            <a:pPr eaLnBrk="1" hangingPunct="1">
              <a:lnSpc>
                <a:spcPct val="90000"/>
              </a:lnSpc>
            </a:pPr>
            <a:endParaRPr lang="en-US" altLang="en-US" sz="4000" dirty="0" smtClean="0"/>
          </a:p>
        </p:txBody>
      </p:sp>
      <p:pic>
        <p:nvPicPr>
          <p:cNvPr id="2" name="Picture 1" descr="Ippopotamo - WikiFu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0686" y="175419"/>
            <a:ext cx="2379014" cy="1477962"/>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130636"/>
            <a:ext cx="609600" cy="609600"/>
          </a:xfrm>
          <a:prstGeom prst="rect">
            <a:avLst/>
          </a:prstGeom>
        </p:spPr>
      </p:pic>
    </p:spTree>
    <p:extLst>
      <p:ext uri="{BB962C8B-B14F-4D97-AF65-F5344CB8AC3E}">
        <p14:creationId xmlns:p14="http://schemas.microsoft.com/office/powerpoint/2010/main" val="675942996"/>
      </p:ext>
    </p:extLst>
  </p:cSld>
  <p:clrMapOvr>
    <a:masterClrMapping/>
  </p:clrMapOvr>
  <p:transition advTm="218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55" objId="4"/>
        <p14:stopEvt time="21581" objId="4"/>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792162"/>
          </a:xfrm>
        </p:spPr>
        <p:txBody>
          <a:bodyPr/>
          <a:lstStyle/>
          <a:p>
            <a:pPr eaLnBrk="1" hangingPunct="1"/>
            <a:r>
              <a:rPr lang="en-US" altLang="en-US" smtClean="0"/>
              <a:t>     Your Personal Information</a:t>
            </a:r>
          </a:p>
        </p:txBody>
      </p:sp>
      <p:sp>
        <p:nvSpPr>
          <p:cNvPr id="26627" name="Rectangle 3"/>
          <p:cNvSpPr>
            <a:spLocks noGrp="1" noChangeArrowheads="1"/>
          </p:cNvSpPr>
          <p:nvPr>
            <p:ph type="body" idx="1"/>
          </p:nvPr>
        </p:nvSpPr>
        <p:spPr>
          <a:xfrm>
            <a:off x="457200" y="1447800"/>
            <a:ext cx="8229600" cy="5105400"/>
          </a:xfrm>
        </p:spPr>
        <p:txBody>
          <a:bodyPr/>
          <a:lstStyle/>
          <a:p>
            <a:pPr marL="0" indent="0" algn="ctr" eaLnBrk="1" hangingPunct="1">
              <a:buFontTx/>
              <a:buNone/>
            </a:pPr>
            <a:r>
              <a:rPr lang="en-US" altLang="en-US" sz="3500" dirty="0" smtClean="0"/>
              <a:t>Community Opportunities can give information about you without your permission for your </a:t>
            </a:r>
            <a:r>
              <a:rPr lang="en-US" altLang="en-US" sz="3500" b="1" i="1" dirty="0" smtClean="0"/>
              <a:t>treatment, payments of services </a:t>
            </a:r>
            <a:r>
              <a:rPr lang="en-US" altLang="en-US" sz="3500" i="1" dirty="0" smtClean="0"/>
              <a:t>or</a:t>
            </a:r>
            <a:r>
              <a:rPr lang="en-US" altLang="en-US" sz="3500" b="1" i="1" dirty="0" smtClean="0"/>
              <a:t> healthcare operations</a:t>
            </a:r>
            <a:r>
              <a:rPr lang="en-US" altLang="en-US" sz="3500" dirty="0" smtClean="0"/>
              <a:t>. So, we may share information with doctors, emergency staff, insurance companies or other agencies to make sure you have the care you need.</a:t>
            </a:r>
          </a:p>
        </p:txBody>
      </p:sp>
      <p:pic>
        <p:nvPicPr>
          <p:cNvPr id="26628" name="Picture 5" descr="MCj0441400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2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26331"/>
            <a:ext cx="609600" cy="609600"/>
          </a:xfrm>
          <a:prstGeom prst="rect">
            <a:avLst/>
          </a:prstGeom>
        </p:spPr>
      </p:pic>
    </p:spTree>
    <p:extLst>
      <p:ext uri="{BB962C8B-B14F-4D97-AF65-F5344CB8AC3E}">
        <p14:creationId xmlns:p14="http://schemas.microsoft.com/office/powerpoint/2010/main" val="3491757005"/>
      </p:ext>
    </p:extLst>
  </p:cSld>
  <p:clrMapOvr>
    <a:masterClrMapping/>
  </p:clrMapOvr>
  <p:transition advTm="212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2" objId="2"/>
        <p14:stopEvt time="20882"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57200"/>
            <a:ext cx="9067800" cy="5715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lnSpc>
                <a:spcPct val="90000"/>
              </a:lnSpc>
              <a:buFontTx/>
              <a:buNone/>
              <a:defRPr/>
            </a:pPr>
            <a:r>
              <a:rPr lang="en-US" altLang="en-US" sz="4000" b="1" kern="0" dirty="0" smtClean="0">
                <a:solidFill>
                  <a:srgbClr val="7030A0"/>
                </a:solidFill>
                <a:effectLst>
                  <a:outerShdw blurRad="38100" dist="38100" dir="2700000" algn="tl">
                    <a:srgbClr val="000000">
                      <a:alpha val="43137"/>
                    </a:srgbClr>
                  </a:outerShdw>
                </a:effectLst>
              </a:rPr>
              <a:t>Community Services offers:</a:t>
            </a:r>
          </a:p>
          <a:p>
            <a:pPr algn="ctr" eaLnBrk="1" hangingPunct="1">
              <a:lnSpc>
                <a:spcPct val="90000"/>
              </a:lnSpc>
              <a:buFontTx/>
              <a:buNone/>
              <a:defRPr/>
            </a:pPr>
            <a:endParaRPr lang="en-US" altLang="en-US" sz="3500" b="1" kern="0" dirty="0" smtClean="0">
              <a:solidFill>
                <a:srgbClr val="7030A0"/>
              </a:solidFill>
            </a:endParaRPr>
          </a:p>
          <a:p>
            <a:pPr algn="ctr" eaLnBrk="1" hangingPunct="1">
              <a:lnSpc>
                <a:spcPct val="90000"/>
              </a:lnSpc>
              <a:buFontTx/>
              <a:buNone/>
              <a:defRPr/>
            </a:pPr>
            <a:r>
              <a:rPr lang="en-US" altLang="en-US" sz="3500" kern="0" dirty="0" smtClean="0">
                <a:solidFill>
                  <a:srgbClr val="7030A0"/>
                </a:solidFill>
              </a:rPr>
              <a:t> </a:t>
            </a:r>
            <a:r>
              <a:rPr lang="en-US" altLang="en-US" sz="4000" b="1" kern="0" dirty="0" smtClean="0">
                <a:solidFill>
                  <a:srgbClr val="7030A0"/>
                </a:solidFill>
                <a:effectLst>
                  <a:outerShdw blurRad="38100" dist="38100" dir="2700000" algn="tl">
                    <a:srgbClr val="000000">
                      <a:alpha val="43137"/>
                    </a:srgbClr>
                  </a:outerShdw>
                </a:effectLst>
              </a:rPr>
              <a:t>Day Program</a:t>
            </a:r>
            <a:r>
              <a:rPr lang="en-US" altLang="en-US" sz="4000" kern="0" dirty="0" smtClean="0">
                <a:solidFill>
                  <a:srgbClr val="7030A0"/>
                </a:solidFill>
                <a:effectLst>
                  <a:outerShdw blurRad="38100" dist="38100" dir="2700000" algn="tl">
                    <a:srgbClr val="000000">
                      <a:alpha val="43137"/>
                    </a:srgbClr>
                  </a:outerShdw>
                </a:effectLst>
              </a:rPr>
              <a:t> </a:t>
            </a:r>
            <a:r>
              <a:rPr lang="en-US" altLang="en-US" sz="4000" kern="0" dirty="0" smtClean="0">
                <a:solidFill>
                  <a:srgbClr val="7030A0"/>
                </a:solidFill>
              </a:rPr>
              <a:t>and</a:t>
            </a:r>
          </a:p>
          <a:p>
            <a:pPr algn="ctr" eaLnBrk="1" hangingPunct="1">
              <a:lnSpc>
                <a:spcPct val="90000"/>
              </a:lnSpc>
              <a:buFontTx/>
              <a:buNone/>
              <a:defRPr/>
            </a:pPr>
            <a:r>
              <a:rPr lang="en-US" altLang="en-US" sz="4000" kern="0" dirty="0" smtClean="0">
                <a:solidFill>
                  <a:srgbClr val="7030A0"/>
                </a:solidFill>
              </a:rPr>
              <a:t> </a:t>
            </a:r>
            <a:r>
              <a:rPr lang="en-US" altLang="en-US" sz="4000" b="1" kern="0" dirty="0" smtClean="0">
                <a:solidFill>
                  <a:srgbClr val="7030A0"/>
                </a:solidFill>
                <a:effectLst>
                  <a:outerShdw blurRad="38100" dist="38100" dir="2700000" algn="tl">
                    <a:srgbClr val="000000">
                      <a:alpha val="43137"/>
                    </a:srgbClr>
                  </a:outerShdw>
                </a:effectLst>
              </a:rPr>
              <a:t>Community Skills </a:t>
            </a:r>
            <a:r>
              <a:rPr lang="en-US" altLang="en-US" sz="4000" kern="0" dirty="0" smtClean="0">
                <a:solidFill>
                  <a:srgbClr val="7030A0"/>
                </a:solidFill>
                <a:effectLst>
                  <a:outerShdw blurRad="38100" dist="38100" dir="2700000" algn="tl">
                    <a:srgbClr val="000000">
                      <a:alpha val="43137"/>
                    </a:srgbClr>
                  </a:outerShdw>
                </a:effectLst>
              </a:rPr>
              <a:t>services </a:t>
            </a:r>
          </a:p>
          <a:p>
            <a:pPr algn="ctr" eaLnBrk="1" hangingPunct="1">
              <a:lnSpc>
                <a:spcPct val="90000"/>
              </a:lnSpc>
              <a:buFontTx/>
              <a:buNone/>
              <a:defRPr/>
            </a:pPr>
            <a:endParaRPr lang="en-US" altLang="en-US" sz="3500" kern="0" dirty="0" smtClean="0">
              <a:solidFill>
                <a:srgbClr val="7030A0"/>
              </a:solidFill>
            </a:endParaRPr>
          </a:p>
          <a:p>
            <a:pPr algn="ctr" eaLnBrk="1" hangingPunct="1">
              <a:lnSpc>
                <a:spcPct val="90000"/>
              </a:lnSpc>
              <a:buFontTx/>
              <a:buNone/>
              <a:defRPr/>
            </a:pPr>
            <a:r>
              <a:rPr lang="en-US" altLang="en-US" sz="3500" kern="0" dirty="0" smtClean="0">
                <a:solidFill>
                  <a:srgbClr val="7030A0"/>
                </a:solidFill>
              </a:rPr>
              <a:t>The service you are eligible to participate and how often you participate is determined by your individual needs, availability, and your funding options.</a:t>
            </a:r>
          </a:p>
          <a:p>
            <a:pPr algn="ctr" eaLnBrk="1" hangingPunct="1">
              <a:lnSpc>
                <a:spcPct val="90000"/>
              </a:lnSpc>
              <a:buFontTx/>
              <a:buNone/>
              <a:defRPr/>
            </a:pPr>
            <a:endParaRPr lang="en-US" altLang="en-US" sz="2400" kern="0" dirty="0" smtClean="0">
              <a:solidFill>
                <a:srgbClr val="663300"/>
              </a:solidFill>
            </a:endParaRPr>
          </a:p>
          <a:p>
            <a:pPr algn="ctr" eaLnBrk="1" hangingPunct="1">
              <a:lnSpc>
                <a:spcPct val="90000"/>
              </a:lnSpc>
              <a:buFontTx/>
              <a:buNone/>
              <a:defRPr/>
            </a:pPr>
            <a:endParaRPr lang="en-US" altLang="en-US" sz="2400" kern="0" dirty="0" smtClean="0">
              <a:solidFill>
                <a:srgbClr val="663300"/>
              </a:solidFill>
            </a:endParaRPr>
          </a:p>
          <a:p>
            <a:pPr algn="ctr" eaLnBrk="1" hangingPunct="1">
              <a:lnSpc>
                <a:spcPct val="90000"/>
              </a:lnSpc>
              <a:buFontTx/>
              <a:buNone/>
              <a:defRPr/>
            </a:pPr>
            <a:endParaRPr lang="en-US" altLang="en-US" sz="2400" kern="0" dirty="0" smtClean="0">
              <a:solidFill>
                <a:srgbClr val="663300"/>
              </a:solidFill>
            </a:endParaRPr>
          </a:p>
          <a:p>
            <a:pPr algn="ctr" eaLnBrk="1" hangingPunct="1">
              <a:lnSpc>
                <a:spcPct val="90000"/>
              </a:lnSpc>
              <a:buFontTx/>
              <a:buNone/>
              <a:defRPr/>
            </a:pPr>
            <a:endParaRPr lang="en-US" altLang="en-US" sz="2400" kern="0" dirty="0" smtClean="0">
              <a:solidFill>
                <a:srgbClr val="663300"/>
              </a:solidFill>
            </a:endParaRPr>
          </a:p>
        </p:txBody>
      </p:sp>
      <p:pic>
        <p:nvPicPr>
          <p:cNvPr id="7171" name="Picture 2" descr="C:\Users\ComOp1\AppData\Local\Microsoft\Windows\Temporary Internet Files\Content.IE5\31ERFFRN\137171418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73249">
            <a:off x="7934453" y="1137351"/>
            <a:ext cx="869274" cy="129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617057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410"/>
    </mc:Choice>
    <mc:Fallback xmlns="">
      <p:transition spd="slow" advTm="1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15767"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48694" y="617538"/>
            <a:ext cx="6248400" cy="639762"/>
          </a:xfrm>
        </p:spPr>
        <p:txBody>
          <a:bodyPr/>
          <a:lstStyle/>
          <a:p>
            <a:pPr eaLnBrk="1" hangingPunct="1"/>
            <a:r>
              <a:rPr lang="en-US" altLang="en-US" sz="4000" dirty="0" smtClean="0">
                <a:solidFill>
                  <a:srgbClr val="800000"/>
                </a:solidFill>
                <a:effectLst>
                  <a:outerShdw blurRad="38100" dist="38100" dir="2700000" algn="tl">
                    <a:srgbClr val="000000">
                      <a:alpha val="43137"/>
                    </a:srgbClr>
                  </a:outerShdw>
                </a:effectLst>
              </a:rPr>
              <a:t>Community Resources</a:t>
            </a:r>
          </a:p>
        </p:txBody>
      </p:sp>
      <p:sp>
        <p:nvSpPr>
          <p:cNvPr id="27651" name="Rectangle 3"/>
          <p:cNvSpPr>
            <a:spLocks noGrp="1" noChangeArrowheads="1"/>
          </p:cNvSpPr>
          <p:nvPr>
            <p:ph type="body" idx="1"/>
          </p:nvPr>
        </p:nvSpPr>
        <p:spPr>
          <a:xfrm>
            <a:off x="457200" y="2209800"/>
            <a:ext cx="8229600" cy="4191000"/>
          </a:xfrm>
        </p:spPr>
        <p:txBody>
          <a:bodyPr/>
          <a:lstStyle/>
          <a:p>
            <a:pPr algn="ctr" eaLnBrk="1" hangingPunct="1">
              <a:buFontTx/>
              <a:buNone/>
            </a:pPr>
            <a:r>
              <a:rPr lang="en-US" altLang="en-US" dirty="0" smtClean="0">
                <a:solidFill>
                  <a:srgbClr val="800000"/>
                </a:solidFill>
              </a:rPr>
              <a:t>We have many resources available to you.</a:t>
            </a:r>
          </a:p>
          <a:p>
            <a:pPr algn="ctr" eaLnBrk="1" hangingPunct="1">
              <a:buFontTx/>
              <a:buNone/>
            </a:pPr>
            <a:r>
              <a:rPr lang="en-US" altLang="en-US" dirty="0" smtClean="0">
                <a:solidFill>
                  <a:srgbClr val="800000"/>
                </a:solidFill>
              </a:rPr>
              <a:t>You will receive a list from your </a:t>
            </a:r>
          </a:p>
          <a:p>
            <a:pPr algn="ctr" eaLnBrk="1" hangingPunct="1">
              <a:buFontTx/>
              <a:buNone/>
            </a:pPr>
            <a:r>
              <a:rPr lang="en-US" altLang="en-US">
                <a:solidFill>
                  <a:srgbClr val="800000"/>
                </a:solidFill>
              </a:rPr>
              <a:t>p</a:t>
            </a:r>
            <a:r>
              <a:rPr lang="en-US" altLang="en-US" smtClean="0">
                <a:solidFill>
                  <a:srgbClr val="800000"/>
                </a:solidFill>
              </a:rPr>
              <a:t>rogram </a:t>
            </a:r>
            <a:r>
              <a:rPr lang="en-US" altLang="en-US" dirty="0" smtClean="0">
                <a:solidFill>
                  <a:srgbClr val="800000"/>
                </a:solidFill>
              </a:rPr>
              <a:t>manager. </a:t>
            </a:r>
          </a:p>
          <a:p>
            <a:pPr algn="ctr" eaLnBrk="1" hangingPunct="1">
              <a:buFontTx/>
              <a:buNone/>
            </a:pPr>
            <a:endParaRPr lang="en-US" altLang="en-US" dirty="0" smtClean="0">
              <a:solidFill>
                <a:srgbClr val="800000"/>
              </a:solidFill>
            </a:endParaRPr>
          </a:p>
          <a:p>
            <a:pPr algn="ctr" eaLnBrk="1" hangingPunct="1">
              <a:buFontTx/>
              <a:buNone/>
            </a:pPr>
            <a:r>
              <a:rPr lang="en-US" altLang="en-US" dirty="0" smtClean="0">
                <a:solidFill>
                  <a:srgbClr val="800000"/>
                </a:solidFill>
              </a:rPr>
              <a:t>If you need help with something that is not on the list, please let us know.</a:t>
            </a:r>
          </a:p>
        </p:txBody>
      </p:sp>
      <p:pic>
        <p:nvPicPr>
          <p:cNvPr id="27652" name="Picture 9" descr="MCj0250527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28600"/>
            <a:ext cx="18303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019800"/>
            <a:ext cx="609600" cy="609600"/>
          </a:xfrm>
          <a:prstGeom prst="rect">
            <a:avLst/>
          </a:prstGeom>
        </p:spPr>
      </p:pic>
    </p:spTree>
    <p:extLst>
      <p:ext uri="{BB962C8B-B14F-4D97-AF65-F5344CB8AC3E}">
        <p14:creationId xmlns:p14="http://schemas.microsoft.com/office/powerpoint/2010/main" val="2892706118"/>
      </p:ext>
    </p:extLst>
  </p:cSld>
  <p:clrMapOvr>
    <a:masterClrMapping/>
  </p:clrMapOvr>
  <p:transition advTm="114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0" objId="3"/>
        <p14:stopEvt time="10992" objId="3"/>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57200" y="20574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4400" b="1"/>
              <a:t>Do you have any questions? </a:t>
            </a:r>
          </a:p>
        </p:txBody>
      </p:sp>
      <p:pic>
        <p:nvPicPr>
          <p:cNvPr id="28675" name="Picture 3" descr="MCj0078711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2743200"/>
            <a:ext cx="16224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MCBS01890_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3668" y="304800"/>
            <a:ext cx="13890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opping The Question: So, Why Are You Still Single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 y="2895600"/>
            <a:ext cx="2857500" cy="3810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1000" y="6032789"/>
            <a:ext cx="609600" cy="609600"/>
          </a:xfrm>
          <a:prstGeom prst="rect">
            <a:avLst/>
          </a:prstGeom>
        </p:spPr>
      </p:pic>
    </p:spTree>
    <p:extLst>
      <p:ext uri="{BB962C8B-B14F-4D97-AF65-F5344CB8AC3E}">
        <p14:creationId xmlns:p14="http://schemas.microsoft.com/office/powerpoint/2010/main" val="3363215219"/>
      </p:ext>
    </p:extLst>
  </p:cSld>
  <p:clrMapOvr>
    <a:masterClrMapping/>
  </p:clrMapOvr>
  <p:transition advTm="100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 objId="2"/>
        <p14:stopEvt time="9155"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04800" y="304800"/>
            <a:ext cx="8534400" cy="663258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3500" dirty="0" smtClean="0"/>
              <a:t>Day Program</a:t>
            </a:r>
          </a:p>
          <a:p>
            <a:endParaRPr lang="en-US" dirty="0"/>
          </a:p>
          <a:p>
            <a:r>
              <a:rPr lang="en-US" sz="2400" dirty="0" smtClean="0"/>
              <a:t>Day Program is open Monday through Friday. Program hours are 8:15am to 3:15pm. </a:t>
            </a:r>
          </a:p>
          <a:p>
            <a:endParaRPr lang="en-US" sz="2400" dirty="0"/>
          </a:p>
          <a:p>
            <a:r>
              <a:rPr lang="en-US" sz="2400" dirty="0" smtClean="0"/>
              <a:t>Individuals with developmental disabilities 18 years or older can participate.</a:t>
            </a:r>
          </a:p>
          <a:p>
            <a:endParaRPr lang="en-US" sz="2400" dirty="0" smtClean="0"/>
          </a:p>
          <a:p>
            <a:r>
              <a:rPr lang="en-US" sz="2400" dirty="0" smtClean="0"/>
              <a:t>This program teaches skills such as socialization, communication, positive behavior development, self-direction, community and daily living skills. </a:t>
            </a:r>
            <a:endParaRPr lang="en-US" sz="2400" dirty="0"/>
          </a:p>
          <a:p>
            <a:endParaRPr lang="en-US" sz="2400" dirty="0" smtClean="0"/>
          </a:p>
          <a:p>
            <a:r>
              <a:rPr lang="en-US" sz="2400" dirty="0" smtClean="0"/>
              <a:t>The majority of the support takes place at </a:t>
            </a:r>
          </a:p>
          <a:p>
            <a:r>
              <a:rPr lang="en-US" sz="2400" dirty="0" smtClean="0"/>
              <a:t>community volunteer sites. This allows </a:t>
            </a:r>
          </a:p>
          <a:p>
            <a:r>
              <a:rPr lang="en-US" sz="2400" dirty="0" smtClean="0"/>
              <a:t>participants to develop needed skills and </a:t>
            </a:r>
          </a:p>
          <a:p>
            <a:r>
              <a:rPr lang="en-US" sz="2400" dirty="0" smtClean="0"/>
              <a:t>friendships with people other than paid staff. </a:t>
            </a:r>
          </a:p>
          <a:p>
            <a:endParaRPr lang="en-US" dirty="0"/>
          </a:p>
          <a:p>
            <a:endParaRPr lang="en-US" dirty="0" smtClean="0"/>
          </a:p>
        </p:txBody>
      </p:sp>
      <p:pic>
        <p:nvPicPr>
          <p:cNvPr id="3" name="Picture 4" descr="MCj0157093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400" y="152400"/>
            <a:ext cx="990600" cy="85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Meals On Wheels on Vimeo"/>
          <p:cNvPicPr>
            <a:picLocks noChangeAspect="1"/>
          </p:cNvPicPr>
          <p:nvPr/>
        </p:nvPicPr>
        <p:blipFill rotWithShape="1">
          <a:blip r:embed="rId5" cstate="print">
            <a:extLst>
              <a:ext uri="{28A0092B-C50C-407E-A947-70E740481C1C}">
                <a14:useLocalDpi xmlns:a14="http://schemas.microsoft.com/office/drawing/2010/main" val="0"/>
              </a:ext>
            </a:extLst>
          </a:blip>
          <a:srcRect r="11242"/>
          <a:stretch/>
        </p:blipFill>
        <p:spPr>
          <a:xfrm>
            <a:off x="6602388" y="4495800"/>
            <a:ext cx="2200953" cy="18288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9800" y="6334712"/>
            <a:ext cx="609600" cy="609600"/>
          </a:xfrm>
          <a:prstGeom prst="rect">
            <a:avLst/>
          </a:prstGeom>
        </p:spPr>
      </p:pic>
    </p:spTree>
    <p:extLst>
      <p:ext uri="{BB962C8B-B14F-4D97-AF65-F5344CB8AC3E}">
        <p14:creationId xmlns:p14="http://schemas.microsoft.com/office/powerpoint/2010/main" val="1685329654"/>
      </p:ext>
    </p:extLst>
  </p:cSld>
  <p:clrMapOvr>
    <a:masterClrMapping/>
  </p:clrMapOvr>
  <mc:AlternateContent xmlns:mc="http://schemas.openxmlformats.org/markup-compatibility/2006" xmlns:p14="http://schemas.microsoft.com/office/powerpoint/2010/main">
    <mc:Choice Requires="p14">
      <p:transition spd="slow" p14:dur="2000" advTm="35904"/>
    </mc:Choice>
    <mc:Fallback xmlns="">
      <p:transition spd="slow" advTm="35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1" objId="5"/>
        <p14:stopEvt time="35364"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04800" y="304800"/>
            <a:ext cx="8534400" cy="580158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3500" dirty="0" smtClean="0"/>
              <a:t>Day Program</a:t>
            </a:r>
          </a:p>
          <a:p>
            <a:endParaRPr lang="en-US" sz="2400" dirty="0"/>
          </a:p>
          <a:p>
            <a:r>
              <a:rPr lang="en-US" sz="2400" dirty="0" smtClean="0"/>
              <a:t>	   Services can be provided individually </a:t>
            </a:r>
          </a:p>
          <a:p>
            <a:r>
              <a:rPr lang="en-US" sz="2400" dirty="0"/>
              <a:t>	 </a:t>
            </a:r>
            <a:r>
              <a:rPr lang="en-US" sz="2400" dirty="0" smtClean="0"/>
              <a:t>  or in a group, depending on individual needs. </a:t>
            </a:r>
          </a:p>
          <a:p>
            <a:endParaRPr lang="en-US" sz="2400" dirty="0"/>
          </a:p>
          <a:p>
            <a:endParaRPr lang="en-US" sz="2400" dirty="0" smtClean="0"/>
          </a:p>
          <a:p>
            <a:endParaRPr lang="en-US" sz="2400" dirty="0"/>
          </a:p>
          <a:p>
            <a:r>
              <a:rPr lang="en-US" sz="2400" dirty="0" smtClean="0"/>
              <a:t>		Participants are required to bring a sack lunch 			each day and a change of clothes to be kept at 		the day program site. </a:t>
            </a:r>
          </a:p>
          <a:p>
            <a:endParaRPr lang="en-US" sz="2400" dirty="0" smtClean="0"/>
          </a:p>
          <a:p>
            <a:endParaRPr lang="en-US" sz="2400" dirty="0"/>
          </a:p>
          <a:p>
            <a:r>
              <a:rPr lang="en-US" sz="2400" dirty="0" smtClean="0"/>
              <a:t>Spending money can be kept at the program in a </a:t>
            </a:r>
          </a:p>
          <a:p>
            <a:r>
              <a:rPr lang="en-US" sz="2400" dirty="0" smtClean="0"/>
              <a:t>lock box for activities that have a cost. You can </a:t>
            </a:r>
          </a:p>
          <a:p>
            <a:r>
              <a:rPr lang="en-US" sz="2400" dirty="0" smtClean="0"/>
              <a:t>get your money at any time by asking staff.</a:t>
            </a:r>
          </a:p>
        </p:txBody>
      </p:sp>
      <p:pic>
        <p:nvPicPr>
          <p:cNvPr id="3" name="Picture 2" descr="pidpjourneyblo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0"/>
            <a:ext cx="1676400" cy="1676400"/>
          </a:xfrm>
          <a:prstGeom prst="rect">
            <a:avLst/>
          </a:prstGeom>
        </p:spPr>
      </p:pic>
      <p:pic>
        <p:nvPicPr>
          <p:cNvPr id="4" name="Picture 3" descr="Weighty Matters: September 20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 y="3020928"/>
            <a:ext cx="1950720" cy="1219200"/>
          </a:xfrm>
          <a:prstGeom prst="rect">
            <a:avLst/>
          </a:prstGeom>
        </p:spPr>
      </p:pic>
      <p:pic>
        <p:nvPicPr>
          <p:cNvPr id="5" name="Picture 4" descr="Cash Investors Scooping Up Real Estate - Sacramento Real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7100" y="4419600"/>
            <a:ext cx="1752600" cy="1813560"/>
          </a:xfrm>
          <a:prstGeom prst="rect">
            <a:avLst/>
          </a:prstGeom>
        </p:spPr>
      </p:pic>
      <p:pic>
        <p:nvPicPr>
          <p:cNvPr id="6" name="Picture 5" descr="Free Stock Photo 10768 Man holding a puzzle piece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812" y="990601"/>
            <a:ext cx="1066214" cy="1295400"/>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13173" y="6233160"/>
            <a:ext cx="609600" cy="609600"/>
          </a:xfrm>
          <a:prstGeom prst="rect">
            <a:avLst/>
          </a:prstGeom>
        </p:spPr>
      </p:pic>
    </p:spTree>
    <p:extLst>
      <p:ext uri="{BB962C8B-B14F-4D97-AF65-F5344CB8AC3E}">
        <p14:creationId xmlns:p14="http://schemas.microsoft.com/office/powerpoint/2010/main" val="50049463"/>
      </p:ext>
    </p:extLst>
  </p:cSld>
  <p:clrMapOvr>
    <a:masterClrMapping/>
  </p:clrMapOvr>
  <mc:AlternateContent xmlns:mc="http://schemas.openxmlformats.org/markup-compatibility/2006" xmlns:p14="http://schemas.microsoft.com/office/powerpoint/2010/main">
    <mc:Choice Requires="p14">
      <p:transition spd="slow" p14:dur="2000" advTm="19707"/>
    </mc:Choice>
    <mc:Fallback xmlns="">
      <p:transition spd="slow" advTm="19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1" objId="7"/>
        <p14:stopEvt time="19042"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304800" y="304800"/>
            <a:ext cx="8534400" cy="5616922"/>
          </a:xfrm>
          <a:prstGeom prst="rect">
            <a:avLst/>
          </a:prstGeom>
          <a:noFill/>
        </p:spPr>
        <p:txBody>
          <a:bodyPr wrap="square" rtlCol="0">
            <a:spAutoFit/>
          </a:bodyPr>
          <a:lstStyle/>
          <a:p>
            <a:pPr algn="ctr"/>
            <a:r>
              <a:rPr lang="en-US" sz="3500" dirty="0" smtClean="0"/>
              <a:t>Community Skills Program</a:t>
            </a:r>
          </a:p>
          <a:p>
            <a:endParaRPr lang="en-US" dirty="0" smtClean="0"/>
          </a:p>
          <a:p>
            <a:r>
              <a:rPr lang="en-US" sz="2400" dirty="0"/>
              <a:t>	</a:t>
            </a:r>
            <a:r>
              <a:rPr lang="en-US" sz="2400" dirty="0" smtClean="0"/>
              <a:t>	The Community Skills program is open 				Monday through Saturday. The program does 			not provide overnight support, but the times of service are flexible to meet your individual support needs and choice of activities. </a:t>
            </a:r>
          </a:p>
          <a:p>
            <a:endParaRPr lang="en-US" sz="2400" dirty="0"/>
          </a:p>
          <a:p>
            <a:r>
              <a:rPr lang="en-US" sz="2400" dirty="0" smtClean="0"/>
              <a:t>Individuals with developmental disabilities of all </a:t>
            </a:r>
          </a:p>
          <a:p>
            <a:r>
              <a:rPr lang="en-US" sz="2400" dirty="0" smtClean="0"/>
              <a:t>ages can participate in this program.</a:t>
            </a:r>
          </a:p>
          <a:p>
            <a:endParaRPr lang="en-US" sz="2400" dirty="0" smtClean="0"/>
          </a:p>
          <a:p>
            <a:r>
              <a:rPr lang="en-US" sz="2400" dirty="0" smtClean="0"/>
              <a:t>This program teaches skills such as socialization, communication, positive behavior development, self-direction, community and daily living skills. </a:t>
            </a:r>
            <a:endParaRPr lang="en-US" sz="2400" dirty="0"/>
          </a:p>
          <a:p>
            <a:endParaRPr lang="en-US" dirty="0" smtClean="0"/>
          </a:p>
        </p:txBody>
      </p:sp>
      <p:grpSp>
        <p:nvGrpSpPr>
          <p:cNvPr id="8" name="Group 7"/>
          <p:cNvGrpSpPr/>
          <p:nvPr/>
        </p:nvGrpSpPr>
        <p:grpSpPr>
          <a:xfrm>
            <a:off x="7010400" y="2895600"/>
            <a:ext cx="1568570" cy="1330147"/>
            <a:chOff x="7162800" y="2819400"/>
            <a:chExt cx="1568570" cy="1330147"/>
          </a:xfrm>
        </p:grpSpPr>
        <p:pic>
          <p:nvPicPr>
            <p:cNvPr id="4" name="Picture 3" descr="Parents are also Language Learners and Teachers | Ser y Estar"/>
            <p:cNvPicPr>
              <a:picLocks noChangeAspect="1"/>
            </p:cNvPicPr>
            <p:nvPr/>
          </p:nvPicPr>
          <p:blipFill rotWithShape="1">
            <a:blip r:embed="rId4" cstate="print">
              <a:extLst>
                <a:ext uri="{28A0092B-C50C-407E-A947-70E740481C1C}">
                  <a14:useLocalDpi xmlns:a14="http://schemas.microsoft.com/office/drawing/2010/main" val="0"/>
                </a:ext>
              </a:extLst>
            </a:blip>
            <a:srcRect l="16667"/>
            <a:stretch/>
          </p:blipFill>
          <p:spPr>
            <a:xfrm>
              <a:off x="7162800" y="2819400"/>
              <a:ext cx="1568570" cy="1330147"/>
            </a:xfrm>
            <a:prstGeom prst="rect">
              <a:avLst/>
            </a:prstGeom>
          </p:spPr>
        </p:pic>
        <p:sp>
          <p:nvSpPr>
            <p:cNvPr id="5" name="Rectangle 4"/>
            <p:cNvSpPr/>
            <p:nvPr/>
          </p:nvSpPr>
          <p:spPr>
            <a:xfrm flipH="1">
              <a:off x="7162800" y="3962400"/>
              <a:ext cx="92869" cy="182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PsychoLogOn - Time perspective with the emphasis on the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30" y="838200"/>
            <a:ext cx="1981200" cy="137083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0152" y="5921722"/>
            <a:ext cx="609600" cy="609600"/>
          </a:xfrm>
          <a:prstGeom prst="rect">
            <a:avLst/>
          </a:prstGeom>
        </p:spPr>
      </p:pic>
    </p:spTree>
    <p:extLst>
      <p:ext uri="{BB962C8B-B14F-4D97-AF65-F5344CB8AC3E}">
        <p14:creationId xmlns:p14="http://schemas.microsoft.com/office/powerpoint/2010/main" val="583293970"/>
      </p:ext>
    </p:extLst>
  </p:cSld>
  <p:clrMapOvr>
    <a:masterClrMapping/>
  </p:clrMapOvr>
  <mc:AlternateContent xmlns:mc="http://schemas.openxmlformats.org/markup-compatibility/2006" xmlns:p14="http://schemas.microsoft.com/office/powerpoint/2010/main">
    <mc:Choice Requires="p14">
      <p:transition spd="slow" p14:dur="2000" advTm="25952"/>
    </mc:Choice>
    <mc:Fallback xmlns="">
      <p:transition spd="slow" advTm="25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1" objId="6"/>
        <p14:stopEvt time="25314"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609600" y="152400"/>
            <a:ext cx="8229600" cy="4139595"/>
          </a:xfrm>
          <a:prstGeom prst="rect">
            <a:avLst/>
          </a:prstGeom>
        </p:spPr>
        <p:txBody>
          <a:bodyPr wrap="square">
            <a:spAutoFit/>
          </a:bodyPr>
          <a:lstStyle/>
          <a:p>
            <a:pPr algn="ctr"/>
            <a:r>
              <a:rPr lang="en-US" sz="3500" dirty="0"/>
              <a:t>Community Skills Program</a:t>
            </a:r>
          </a:p>
          <a:p>
            <a:endParaRPr lang="en-US" dirty="0"/>
          </a:p>
          <a:p>
            <a:endParaRPr lang="en-US" dirty="0"/>
          </a:p>
          <a:p>
            <a:r>
              <a:rPr lang="en-US" sz="2400" dirty="0"/>
              <a:t>The majority of the </a:t>
            </a:r>
            <a:r>
              <a:rPr lang="en-US" sz="2400" dirty="0" smtClean="0"/>
              <a:t>support </a:t>
            </a:r>
            <a:r>
              <a:rPr lang="en-US" sz="2400" dirty="0"/>
              <a:t>takes place in the community when possible. This allows participants to develop needed skills and friendships with people other than paid staff. </a:t>
            </a:r>
          </a:p>
          <a:p>
            <a:endParaRPr lang="en-US" sz="2400" dirty="0"/>
          </a:p>
          <a:p>
            <a:r>
              <a:rPr lang="en-US" sz="2400" dirty="0" smtClean="0"/>
              <a:t>	You </a:t>
            </a:r>
            <a:r>
              <a:rPr lang="en-US" sz="2400" dirty="0"/>
              <a:t>will need to bring spending money from home to </a:t>
            </a:r>
            <a:r>
              <a:rPr lang="en-US" sz="2400" dirty="0" smtClean="0"/>
              <a:t>	cover </a:t>
            </a:r>
            <a:r>
              <a:rPr lang="en-US" sz="2400" dirty="0"/>
              <a:t>costs for any activity fees and sometimes may </a:t>
            </a:r>
            <a:r>
              <a:rPr lang="en-US" sz="2400" dirty="0" smtClean="0"/>
              <a:t>	also </a:t>
            </a:r>
            <a:r>
              <a:rPr lang="en-US" sz="2400" dirty="0"/>
              <a:t>need to pay the activity fee for the staff person with you. </a:t>
            </a:r>
          </a:p>
        </p:txBody>
      </p:sp>
      <p:pic>
        <p:nvPicPr>
          <p:cNvPr id="3" name="Picture 2" descr="Geek Alabama’s 2014 Alternative Mother’s Day Gift Guide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9510" y="3886200"/>
            <a:ext cx="1329690" cy="1063752"/>
          </a:xfrm>
          <a:prstGeom prst="rect">
            <a:avLst/>
          </a:prstGeom>
        </p:spPr>
      </p:pic>
      <p:pic>
        <p:nvPicPr>
          <p:cNvPr id="5" name="Picture 4" descr="Money Wallet 2 by MasterJS on DeviantAr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514600"/>
            <a:ext cx="1371603" cy="1441707"/>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5745" y="5943600"/>
            <a:ext cx="609600" cy="609600"/>
          </a:xfrm>
          <a:prstGeom prst="rect">
            <a:avLst/>
          </a:prstGeom>
        </p:spPr>
      </p:pic>
    </p:spTree>
    <p:extLst>
      <p:ext uri="{BB962C8B-B14F-4D97-AF65-F5344CB8AC3E}">
        <p14:creationId xmlns:p14="http://schemas.microsoft.com/office/powerpoint/2010/main" val="1547407995"/>
      </p:ext>
    </p:extLst>
  </p:cSld>
  <p:clrMapOvr>
    <a:masterClrMapping/>
  </p:clrMapOvr>
  <mc:AlternateContent xmlns:mc="http://schemas.openxmlformats.org/markup-compatibility/2006" xmlns:p14="http://schemas.microsoft.com/office/powerpoint/2010/main">
    <mc:Choice Requires="p14">
      <p:transition spd="slow" p14:dur="2000" advTm="18639"/>
    </mc:Choice>
    <mc:Fallback xmlns="">
      <p:transition spd="slow" advTm="18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1" objId="6"/>
        <p14:stopEvt time="18182"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p:cNvSpPr/>
          <p:nvPr/>
        </p:nvSpPr>
        <p:spPr>
          <a:xfrm>
            <a:off x="304800" y="86916"/>
            <a:ext cx="8686800" cy="6109365"/>
          </a:xfrm>
          <a:prstGeom prst="rect">
            <a:avLst/>
          </a:prstGeom>
        </p:spPr>
        <p:txBody>
          <a:bodyPr wrap="square">
            <a:spAutoFit/>
          </a:bodyPr>
          <a:lstStyle/>
          <a:p>
            <a:pPr algn="ctr"/>
            <a:r>
              <a:rPr lang="en-US" sz="3500" dirty="0">
                <a:effectLst>
                  <a:outerShdw blurRad="38100" dist="38100" dir="2700000" algn="tl">
                    <a:srgbClr val="000000">
                      <a:alpha val="43137"/>
                    </a:srgbClr>
                  </a:outerShdw>
                </a:effectLst>
              </a:rPr>
              <a:t>Community </a:t>
            </a:r>
            <a:r>
              <a:rPr lang="en-US" sz="3500" dirty="0" smtClean="0">
                <a:effectLst>
                  <a:outerShdw blurRad="38100" dist="38100" dir="2700000" algn="tl">
                    <a:srgbClr val="000000">
                      <a:alpha val="43137"/>
                    </a:srgbClr>
                  </a:outerShdw>
                </a:effectLst>
              </a:rPr>
              <a:t>Services </a:t>
            </a:r>
          </a:p>
          <a:p>
            <a:pPr algn="ctr"/>
            <a:r>
              <a:rPr lang="en-US" sz="3500" dirty="0" smtClean="0">
                <a:effectLst>
                  <a:outerShdw blurRad="38100" dist="38100" dir="2700000" algn="tl">
                    <a:srgbClr val="000000">
                      <a:alpha val="43137"/>
                    </a:srgbClr>
                  </a:outerShdw>
                </a:effectLst>
              </a:rPr>
              <a:t>Process</a:t>
            </a:r>
          </a:p>
          <a:p>
            <a:pPr algn="ctr"/>
            <a:endParaRPr lang="en-US" sz="3500" dirty="0"/>
          </a:p>
          <a:p>
            <a:endParaRPr lang="en-US" sz="1500" dirty="0" smtClean="0"/>
          </a:p>
          <a:p>
            <a:pPr>
              <a:tabLst>
                <a:tab pos="457200" algn="l"/>
              </a:tabLst>
            </a:pPr>
            <a:r>
              <a:rPr lang="en-US" sz="2300" dirty="0" smtClean="0"/>
              <a:t>1.	First, we get your name as a person who would like to be a part of one of our programs. We talk with you and other important people in your life about what we do to determine which program would be the most helpful. </a:t>
            </a:r>
            <a:endParaRPr lang="en-US" sz="2300" dirty="0"/>
          </a:p>
          <a:p>
            <a:endParaRPr lang="en-US" sz="2300" dirty="0" smtClean="0"/>
          </a:p>
          <a:p>
            <a:pPr>
              <a:tabLst>
                <a:tab pos="457200" algn="l"/>
              </a:tabLst>
            </a:pPr>
            <a:r>
              <a:rPr lang="en-US" sz="2300" dirty="0" smtClean="0"/>
              <a:t>2.	We will get information about you from other agencies that have helped you. </a:t>
            </a:r>
          </a:p>
          <a:p>
            <a:endParaRPr lang="en-US" sz="2300" dirty="0" smtClean="0"/>
          </a:p>
          <a:p>
            <a:pPr>
              <a:tabLst>
                <a:tab pos="457200" algn="l"/>
              </a:tabLst>
            </a:pPr>
            <a:r>
              <a:rPr lang="en-US" sz="2300" dirty="0" smtClean="0"/>
              <a:t>3.	After talking with you, a day to start will be set if:</a:t>
            </a:r>
          </a:p>
          <a:p>
            <a:r>
              <a:rPr lang="en-US" sz="2000" dirty="0" smtClean="0"/>
              <a:t>        a) There is an opening; b) You want to come; c) Funding money is 	available to pay for the services</a:t>
            </a:r>
          </a:p>
          <a:p>
            <a:endParaRPr lang="en-US" sz="2400" dirty="0" smtClean="0"/>
          </a:p>
        </p:txBody>
      </p:sp>
      <p:pic>
        <p:nvPicPr>
          <p:cNvPr id="3" name="Picture 2" descr="Context versus Urtext – Part 2 – The First Time We met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12316"/>
            <a:ext cx="2133600" cy="16002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0859078"/>
      </p:ext>
    </p:extLst>
  </p:cSld>
  <p:clrMapOvr>
    <a:masterClrMapping/>
  </p:clrMapOvr>
  <mc:AlternateContent xmlns:mc="http://schemas.openxmlformats.org/markup-compatibility/2006" xmlns:p14="http://schemas.microsoft.com/office/powerpoint/2010/main">
    <mc:Choice Requires="p14">
      <p:transition spd="slow" p14:dur="2000" advTm="27897"/>
    </mc:Choice>
    <mc:Fallback xmlns="">
      <p:transition spd="slow" advTm="2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4"/>
        <p14:stopEvt time="27151"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1"/>
          <p:cNvSpPr/>
          <p:nvPr/>
        </p:nvSpPr>
        <p:spPr>
          <a:xfrm>
            <a:off x="381000" y="457200"/>
            <a:ext cx="8382000" cy="5970865"/>
          </a:xfrm>
          <a:prstGeom prst="rect">
            <a:avLst/>
          </a:prstGeom>
        </p:spPr>
        <p:txBody>
          <a:bodyPr wrap="square">
            <a:spAutoFit/>
          </a:bodyPr>
          <a:lstStyle/>
          <a:p>
            <a:pPr algn="ctr">
              <a:tabLst>
                <a:tab pos="457200" algn="l"/>
              </a:tabLst>
            </a:pPr>
            <a:r>
              <a:rPr lang="en-US" sz="3500" dirty="0">
                <a:effectLst>
                  <a:outerShdw blurRad="38100" dist="38100" dir="2700000" algn="tl">
                    <a:srgbClr val="000000">
                      <a:alpha val="43137"/>
                    </a:srgbClr>
                  </a:outerShdw>
                </a:effectLst>
              </a:rPr>
              <a:t>Community Services </a:t>
            </a:r>
            <a:endParaRPr lang="en-US" sz="3500" dirty="0" smtClean="0">
              <a:effectLst>
                <a:outerShdw blurRad="38100" dist="38100" dir="2700000" algn="tl">
                  <a:srgbClr val="000000">
                    <a:alpha val="43137"/>
                  </a:srgbClr>
                </a:outerShdw>
              </a:effectLst>
            </a:endParaRPr>
          </a:p>
          <a:p>
            <a:pPr algn="ctr">
              <a:tabLst>
                <a:tab pos="457200" algn="l"/>
              </a:tabLst>
            </a:pPr>
            <a:r>
              <a:rPr lang="en-US" sz="3500" dirty="0" smtClean="0">
                <a:effectLst>
                  <a:outerShdw blurRad="38100" dist="38100" dir="2700000" algn="tl">
                    <a:srgbClr val="000000">
                      <a:alpha val="43137"/>
                    </a:srgbClr>
                  </a:outerShdw>
                </a:effectLst>
              </a:rPr>
              <a:t>Process</a:t>
            </a:r>
          </a:p>
          <a:p>
            <a:pPr algn="ctr">
              <a:tabLst>
                <a:tab pos="457200" algn="l"/>
              </a:tabLst>
            </a:pPr>
            <a:endParaRPr lang="en-US" dirty="0"/>
          </a:p>
          <a:p>
            <a:pPr>
              <a:tabLst>
                <a:tab pos="457200" algn="l"/>
              </a:tabLst>
            </a:pPr>
            <a:r>
              <a:rPr lang="en-US" sz="2300" dirty="0"/>
              <a:t>4.	During your first month, we will ask you lots of questions and fill out forms. These forms will help us learn what things you can do for yourself, what things you need help with and what things you would like to learn.</a:t>
            </a:r>
          </a:p>
          <a:p>
            <a:pPr>
              <a:tabLst>
                <a:tab pos="457200" algn="l"/>
              </a:tabLst>
            </a:pPr>
            <a:endParaRPr lang="en-US" dirty="0" smtClean="0"/>
          </a:p>
          <a:p>
            <a:pPr defTabSz="457200"/>
            <a:r>
              <a:rPr lang="en-US" sz="2300" dirty="0" smtClean="0"/>
              <a:t>5. 	At </a:t>
            </a:r>
            <a:r>
              <a:rPr lang="en-US" sz="2300" dirty="0"/>
              <a:t>the end of the first 30 days you will decide if you want to continue the program. </a:t>
            </a:r>
            <a:r>
              <a:rPr lang="en-US" sz="2300" dirty="0" smtClean="0"/>
              <a:t>If </a:t>
            </a:r>
            <a:r>
              <a:rPr lang="en-US" sz="2300" dirty="0"/>
              <a:t>you do not want to continue we will help you find other services. </a:t>
            </a:r>
            <a:endParaRPr lang="en-US" sz="2300" dirty="0" smtClean="0"/>
          </a:p>
          <a:p>
            <a:pPr>
              <a:tabLst>
                <a:tab pos="457200" algn="l"/>
              </a:tabLst>
            </a:pPr>
            <a:endParaRPr lang="en-US" sz="2300" dirty="0"/>
          </a:p>
          <a:p>
            <a:pPr>
              <a:tabLst>
                <a:tab pos="457200" algn="l"/>
              </a:tabLst>
            </a:pPr>
            <a:r>
              <a:rPr lang="en-US" sz="2300" dirty="0" smtClean="0"/>
              <a:t>6. </a:t>
            </a:r>
            <a:r>
              <a:rPr lang="en-US" sz="2300" dirty="0"/>
              <a:t>	If you decide you do want to continue the program, we will meet with you, others important to you, and your Case Manager, to look at your Individual Plan. Changes can be made based on your needs, desires and choices. </a:t>
            </a:r>
          </a:p>
        </p:txBody>
      </p:sp>
      <p:pic>
        <p:nvPicPr>
          <p:cNvPr id="3" name="Picture 2" descr="Context versus Urtext – Part 2 – The First Time We met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12316"/>
            <a:ext cx="2133600" cy="16002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1218" y="6073294"/>
            <a:ext cx="609600" cy="609600"/>
          </a:xfrm>
          <a:prstGeom prst="rect">
            <a:avLst/>
          </a:prstGeom>
        </p:spPr>
      </p:pic>
    </p:spTree>
    <p:extLst>
      <p:ext uri="{BB962C8B-B14F-4D97-AF65-F5344CB8AC3E}">
        <p14:creationId xmlns:p14="http://schemas.microsoft.com/office/powerpoint/2010/main" val="3875785524"/>
      </p:ext>
    </p:extLst>
  </p:cSld>
  <p:clrMapOvr>
    <a:masterClrMapping/>
  </p:clrMapOvr>
  <mc:AlternateContent xmlns:mc="http://schemas.openxmlformats.org/markup-compatibility/2006" xmlns:p14="http://schemas.microsoft.com/office/powerpoint/2010/main">
    <mc:Choice Requires="p14">
      <p:transition spd="slow" p14:dur="2000" advTm="32706"/>
    </mc:Choice>
    <mc:Fallback xmlns="">
      <p:transition spd="slow" advTm="32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 objId="4"/>
        <p14:stopEvt time="32375" objId="4"/>
      </p14:showEvtLst>
    </p:ext>
  </p:extLs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3939</TotalTime>
  <Words>2329</Words>
  <Application>Microsoft Office PowerPoint</Application>
  <PresentationFormat>On-screen Show (4:3)</PresentationFormat>
  <Paragraphs>212</Paragraphs>
  <Slides>31</Slides>
  <Notes>9</Notes>
  <HiddenSlides>0</HiddenSlides>
  <MMClips>31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Times New Roman</vt:lpstr>
      <vt:lpstr>Wingdings</vt:lpstr>
      <vt:lpstr>Default Design</vt:lpstr>
      <vt:lpstr>Community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People Who Work With You </vt:lpstr>
      <vt:lpstr>                    Cost of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have the Right to </vt:lpstr>
      <vt:lpstr>You Have The Right</vt:lpstr>
      <vt:lpstr>You have the Right:</vt:lpstr>
      <vt:lpstr>PowerPoint Presentation</vt:lpstr>
      <vt:lpstr>We will look into any reported issues or concerns you have with your services or supports and attempt to resolve them quickly. </vt:lpstr>
      <vt:lpstr>PowerPoint Presentation</vt:lpstr>
      <vt:lpstr>PowerPoint Presentation</vt:lpstr>
      <vt:lpstr> Information about you will be kept private </vt:lpstr>
      <vt:lpstr>Your Rights under HIPAA</vt:lpstr>
      <vt:lpstr>     Your Personal Information</vt:lpstr>
      <vt:lpstr>Community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Services</dc:title>
  <dc:creator>Debra Cates</dc:creator>
  <cp:lastModifiedBy>Admin</cp:lastModifiedBy>
  <cp:revision>85</cp:revision>
  <dcterms:created xsi:type="dcterms:W3CDTF">2009-08-05T20:34:42Z</dcterms:created>
  <dcterms:modified xsi:type="dcterms:W3CDTF">2023-04-06T19:33:06Z</dcterms:modified>
</cp:coreProperties>
</file>